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4" r:id="rId9"/>
    <p:sldId id="263"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F744D65-1BA6-4187-83FB-8F0FA69C2D4E}"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BEFC6F98-0FFD-4533-B981-BCBB2615EF0F}">
      <dgm:prSet/>
      <dgm:spPr/>
      <dgm:t>
        <a:bodyPr/>
        <a:lstStyle/>
        <a:p>
          <a:r>
            <a:rPr lang="en-US"/>
            <a:t>7. We can all be researchers, we can all be listeners, and we can all teach our children the skills of oral history. Talk to the elders! CKP Comment: Like his friend, the late Studs Terkel, Prof. Black has been a great champion of oral history. Oral history is often the “people’s history,” a way of recording the stories of the oppressed and dispossessed. </a:t>
          </a:r>
        </a:p>
      </dgm:t>
    </dgm:pt>
    <dgm:pt modelId="{933F3CAE-BE7C-4D01-A8F9-CE6CE977454C}" type="parTrans" cxnId="{7F595B4C-8106-4CFB-A950-FC256317D53C}">
      <dgm:prSet/>
      <dgm:spPr/>
      <dgm:t>
        <a:bodyPr/>
        <a:lstStyle/>
        <a:p>
          <a:endParaRPr lang="en-US"/>
        </a:p>
      </dgm:t>
    </dgm:pt>
    <dgm:pt modelId="{AA49049E-A519-4C57-A6DE-BFD41A559CA3}" type="sibTrans" cxnId="{7F595B4C-8106-4CFB-A950-FC256317D53C}">
      <dgm:prSet/>
      <dgm:spPr/>
      <dgm:t>
        <a:bodyPr/>
        <a:lstStyle/>
        <a:p>
          <a:endParaRPr lang="en-US"/>
        </a:p>
      </dgm:t>
    </dgm:pt>
    <dgm:pt modelId="{EDEAB545-5061-49FF-B6AA-D2931A1422D3}">
      <dgm:prSet/>
      <dgm:spPr/>
      <dgm:t>
        <a:bodyPr/>
        <a:lstStyle/>
        <a:p>
          <a:r>
            <a:rPr lang="en-US"/>
            <a:t>8. You don’t have to agree that somebody’s philosophy is correct to have an interesting and informative conversation with them. CKP Comment: Prof. Black may well be one of the most beloved activists and community organizers in the U.S., and one of the best teachers ever, and this is in part because, like Dr. King, he believes in people. He knows how to talk to people and how to listen to them, even if he seriously disagrees with them. </a:t>
          </a:r>
        </a:p>
      </dgm:t>
    </dgm:pt>
    <dgm:pt modelId="{D81C4705-EB3A-4565-8854-40326B09EABC}" type="parTrans" cxnId="{4E4A8A8A-4FA5-40CB-BA7D-C1604CBD0CCD}">
      <dgm:prSet/>
      <dgm:spPr/>
      <dgm:t>
        <a:bodyPr/>
        <a:lstStyle/>
        <a:p>
          <a:endParaRPr lang="en-US"/>
        </a:p>
      </dgm:t>
    </dgm:pt>
    <dgm:pt modelId="{B82FF656-1062-490E-BDED-17C420314824}" type="sibTrans" cxnId="{4E4A8A8A-4FA5-40CB-BA7D-C1604CBD0CCD}">
      <dgm:prSet/>
      <dgm:spPr/>
      <dgm:t>
        <a:bodyPr/>
        <a:lstStyle/>
        <a:p>
          <a:endParaRPr lang="en-US"/>
        </a:p>
      </dgm:t>
    </dgm:pt>
    <dgm:pt modelId="{058FC88E-0F7D-48F2-B5C2-EC94327D94BC}">
      <dgm:prSet/>
      <dgm:spPr/>
      <dgm:t>
        <a:bodyPr/>
        <a:lstStyle/>
        <a:p>
          <a:r>
            <a:rPr lang="en-US"/>
            <a:t>9. If you don’t know where you came from, it is difficult to know where you are and why you are. Know your heritage and share it. CKP Comment: Prof. Black’s memoir begins: “All four of my grandparents were slaves. I am the grandson and the greatgrandson of slaves on both sides … That is why I believe I am descended from the best and the brightest.” </a:t>
          </a:r>
        </a:p>
      </dgm:t>
    </dgm:pt>
    <dgm:pt modelId="{E4B85E1B-023E-4982-A615-60B3BDD783CA}" type="parTrans" cxnId="{0FC9871B-7866-4412-A86F-FF43A601D50A}">
      <dgm:prSet/>
      <dgm:spPr/>
      <dgm:t>
        <a:bodyPr/>
        <a:lstStyle/>
        <a:p>
          <a:endParaRPr lang="en-US"/>
        </a:p>
      </dgm:t>
    </dgm:pt>
    <dgm:pt modelId="{025E2B61-682E-420B-A605-2F576E4EB160}" type="sibTrans" cxnId="{0FC9871B-7866-4412-A86F-FF43A601D50A}">
      <dgm:prSet/>
      <dgm:spPr/>
      <dgm:t>
        <a:bodyPr/>
        <a:lstStyle/>
        <a:p>
          <a:endParaRPr lang="en-US"/>
        </a:p>
      </dgm:t>
    </dgm:pt>
    <dgm:pt modelId="{2A8C714C-700A-4447-83AE-08C0B53ADE7E}">
      <dgm:prSet/>
      <dgm:spPr/>
      <dgm:t>
        <a:bodyPr/>
        <a:lstStyle/>
        <a:p>
          <a:r>
            <a:rPr lang="en-US"/>
            <a:t>10. You don’t have to be perfect to be historic. CKP Comment: Prof. Black had President Obama in mind when he wrote this principle. He supported and admired Obama, recognizing his historic importance, but he wanted to see more progress on matters of social justice. </a:t>
          </a:r>
        </a:p>
      </dgm:t>
    </dgm:pt>
    <dgm:pt modelId="{1680B831-AAAA-4102-8A84-A31787FE9D5E}" type="parTrans" cxnId="{31B9B84C-2C28-4D73-8A36-BA80BE7303F2}">
      <dgm:prSet/>
      <dgm:spPr/>
      <dgm:t>
        <a:bodyPr/>
        <a:lstStyle/>
        <a:p>
          <a:endParaRPr lang="en-US"/>
        </a:p>
      </dgm:t>
    </dgm:pt>
    <dgm:pt modelId="{FD21F7C2-FC0A-4B72-8C9B-E2439D771FF0}" type="sibTrans" cxnId="{31B9B84C-2C28-4D73-8A36-BA80BE7303F2}">
      <dgm:prSet/>
      <dgm:spPr/>
      <dgm:t>
        <a:bodyPr/>
        <a:lstStyle/>
        <a:p>
          <a:endParaRPr lang="en-US"/>
        </a:p>
      </dgm:t>
    </dgm:pt>
    <dgm:pt modelId="{65AB4A56-DA54-48AE-8A38-784029A0135F}">
      <dgm:prSet/>
      <dgm:spPr/>
      <dgm:t>
        <a:bodyPr/>
        <a:lstStyle/>
        <a:p>
          <a:r>
            <a:rPr lang="en-US"/>
            <a:t>11. Freedom is a constant struggle. CKP Comment: This is a famous line, and another song lyric, used in the “Song of the Freedom Singers” during the Mississippi Freedom Summer of 1964, and also used as the title of a book by activist Angela Davis. </a:t>
          </a:r>
        </a:p>
      </dgm:t>
    </dgm:pt>
    <dgm:pt modelId="{CB72BD53-6155-483B-A988-8F88F359B682}" type="parTrans" cxnId="{FDA15054-DE8A-4360-9370-9CDE07121524}">
      <dgm:prSet/>
      <dgm:spPr/>
      <dgm:t>
        <a:bodyPr/>
        <a:lstStyle/>
        <a:p>
          <a:endParaRPr lang="en-US"/>
        </a:p>
      </dgm:t>
    </dgm:pt>
    <dgm:pt modelId="{37C7D8C9-FB0A-42B4-ACF0-DC8CB838D909}" type="sibTrans" cxnId="{FDA15054-DE8A-4360-9370-9CDE07121524}">
      <dgm:prSet/>
      <dgm:spPr/>
      <dgm:t>
        <a:bodyPr/>
        <a:lstStyle/>
        <a:p>
          <a:endParaRPr lang="en-US"/>
        </a:p>
      </dgm:t>
    </dgm:pt>
    <dgm:pt modelId="{8F2840FC-EDE7-4D71-A4F0-E1644AC3EDE3}">
      <dgm:prSet/>
      <dgm:spPr/>
      <dgm:t>
        <a:bodyPr/>
        <a:lstStyle/>
        <a:p>
          <a:r>
            <a:rPr lang="en-US"/>
            <a:t>12. Be prepared when the door of opportunity swings open, but above all, do not allow yourself to be bought. CKP Comment: Prof. Black is very proud that over the course of his long life he has never allowed himself to be bought--that is, has never sold out to the forces of power and domination. He has always remained authentic and true to himself.</a:t>
          </a:r>
        </a:p>
      </dgm:t>
    </dgm:pt>
    <dgm:pt modelId="{6B824A74-283C-44B1-95A2-6DD488C204FC}" type="parTrans" cxnId="{C3D0159F-8031-4D6A-8B2E-EB90EFA21F07}">
      <dgm:prSet/>
      <dgm:spPr/>
      <dgm:t>
        <a:bodyPr/>
        <a:lstStyle/>
        <a:p>
          <a:endParaRPr lang="en-US"/>
        </a:p>
      </dgm:t>
    </dgm:pt>
    <dgm:pt modelId="{37AB40EE-A89A-46DB-A4F1-5D3D46194673}" type="sibTrans" cxnId="{C3D0159F-8031-4D6A-8B2E-EB90EFA21F07}">
      <dgm:prSet/>
      <dgm:spPr/>
      <dgm:t>
        <a:bodyPr/>
        <a:lstStyle/>
        <a:p>
          <a:endParaRPr lang="en-US"/>
        </a:p>
      </dgm:t>
    </dgm:pt>
    <dgm:pt modelId="{37FBB545-36DB-4752-8C37-0E1554069E7C}" type="pres">
      <dgm:prSet presAssocID="{8F744D65-1BA6-4187-83FB-8F0FA69C2D4E}" presName="linear" presStyleCnt="0">
        <dgm:presLayoutVars>
          <dgm:animLvl val="lvl"/>
          <dgm:resizeHandles val="exact"/>
        </dgm:presLayoutVars>
      </dgm:prSet>
      <dgm:spPr/>
    </dgm:pt>
    <dgm:pt modelId="{7846202A-111B-4EEA-B236-5D06085D7518}" type="pres">
      <dgm:prSet presAssocID="{BEFC6F98-0FFD-4533-B981-BCBB2615EF0F}" presName="parentText" presStyleLbl="node1" presStyleIdx="0" presStyleCnt="6">
        <dgm:presLayoutVars>
          <dgm:chMax val="0"/>
          <dgm:bulletEnabled val="1"/>
        </dgm:presLayoutVars>
      </dgm:prSet>
      <dgm:spPr/>
    </dgm:pt>
    <dgm:pt modelId="{D8521818-722A-459F-8A6F-242DC47842E1}" type="pres">
      <dgm:prSet presAssocID="{AA49049E-A519-4C57-A6DE-BFD41A559CA3}" presName="spacer" presStyleCnt="0"/>
      <dgm:spPr/>
    </dgm:pt>
    <dgm:pt modelId="{37174F20-F69C-423B-B0F7-E756F9991D30}" type="pres">
      <dgm:prSet presAssocID="{EDEAB545-5061-49FF-B6AA-D2931A1422D3}" presName="parentText" presStyleLbl="node1" presStyleIdx="1" presStyleCnt="6">
        <dgm:presLayoutVars>
          <dgm:chMax val="0"/>
          <dgm:bulletEnabled val="1"/>
        </dgm:presLayoutVars>
      </dgm:prSet>
      <dgm:spPr/>
    </dgm:pt>
    <dgm:pt modelId="{9410DAB9-5751-4343-90A8-A65668B346A0}" type="pres">
      <dgm:prSet presAssocID="{B82FF656-1062-490E-BDED-17C420314824}" presName="spacer" presStyleCnt="0"/>
      <dgm:spPr/>
    </dgm:pt>
    <dgm:pt modelId="{EC97FB70-9969-44FE-AFC7-CECCBEE35889}" type="pres">
      <dgm:prSet presAssocID="{058FC88E-0F7D-48F2-B5C2-EC94327D94BC}" presName="parentText" presStyleLbl="node1" presStyleIdx="2" presStyleCnt="6">
        <dgm:presLayoutVars>
          <dgm:chMax val="0"/>
          <dgm:bulletEnabled val="1"/>
        </dgm:presLayoutVars>
      </dgm:prSet>
      <dgm:spPr/>
    </dgm:pt>
    <dgm:pt modelId="{2F52480D-3180-4F97-BD5E-202AD1E3272D}" type="pres">
      <dgm:prSet presAssocID="{025E2B61-682E-420B-A605-2F576E4EB160}" presName="spacer" presStyleCnt="0"/>
      <dgm:spPr/>
    </dgm:pt>
    <dgm:pt modelId="{6509DC41-BFA7-4B5D-A1CF-2833CE19714B}" type="pres">
      <dgm:prSet presAssocID="{2A8C714C-700A-4447-83AE-08C0B53ADE7E}" presName="parentText" presStyleLbl="node1" presStyleIdx="3" presStyleCnt="6">
        <dgm:presLayoutVars>
          <dgm:chMax val="0"/>
          <dgm:bulletEnabled val="1"/>
        </dgm:presLayoutVars>
      </dgm:prSet>
      <dgm:spPr/>
    </dgm:pt>
    <dgm:pt modelId="{7D2D743E-712A-4B47-A249-70160ACDE748}" type="pres">
      <dgm:prSet presAssocID="{FD21F7C2-FC0A-4B72-8C9B-E2439D771FF0}" presName="spacer" presStyleCnt="0"/>
      <dgm:spPr/>
    </dgm:pt>
    <dgm:pt modelId="{BF2B8FA3-F51D-45AB-871D-066BFD739CCD}" type="pres">
      <dgm:prSet presAssocID="{65AB4A56-DA54-48AE-8A38-784029A0135F}" presName="parentText" presStyleLbl="node1" presStyleIdx="4" presStyleCnt="6">
        <dgm:presLayoutVars>
          <dgm:chMax val="0"/>
          <dgm:bulletEnabled val="1"/>
        </dgm:presLayoutVars>
      </dgm:prSet>
      <dgm:spPr/>
    </dgm:pt>
    <dgm:pt modelId="{3EDD6FAF-BBA9-4594-BBED-64E4F0CCDF15}" type="pres">
      <dgm:prSet presAssocID="{37C7D8C9-FB0A-42B4-ACF0-DC8CB838D909}" presName="spacer" presStyleCnt="0"/>
      <dgm:spPr/>
    </dgm:pt>
    <dgm:pt modelId="{4104B253-B7D7-48B1-A656-284CB863F108}" type="pres">
      <dgm:prSet presAssocID="{8F2840FC-EDE7-4D71-A4F0-E1644AC3EDE3}" presName="parentText" presStyleLbl="node1" presStyleIdx="5" presStyleCnt="6">
        <dgm:presLayoutVars>
          <dgm:chMax val="0"/>
          <dgm:bulletEnabled val="1"/>
        </dgm:presLayoutVars>
      </dgm:prSet>
      <dgm:spPr/>
    </dgm:pt>
  </dgm:ptLst>
  <dgm:cxnLst>
    <dgm:cxn modelId="{58DAF40A-0F75-451F-AF61-9DA00D7EF19C}" type="presOf" srcId="{8F2840FC-EDE7-4D71-A4F0-E1644AC3EDE3}" destId="{4104B253-B7D7-48B1-A656-284CB863F108}" srcOrd="0" destOrd="0" presId="urn:microsoft.com/office/officeart/2005/8/layout/vList2"/>
    <dgm:cxn modelId="{0FC9871B-7866-4412-A86F-FF43A601D50A}" srcId="{8F744D65-1BA6-4187-83FB-8F0FA69C2D4E}" destId="{058FC88E-0F7D-48F2-B5C2-EC94327D94BC}" srcOrd="2" destOrd="0" parTransId="{E4B85E1B-023E-4982-A615-60B3BDD783CA}" sibTransId="{025E2B61-682E-420B-A605-2F576E4EB160}"/>
    <dgm:cxn modelId="{FBD9961E-B9EE-49E7-A2A3-FA738242C98C}" type="presOf" srcId="{8F744D65-1BA6-4187-83FB-8F0FA69C2D4E}" destId="{37FBB545-36DB-4752-8C37-0E1554069E7C}" srcOrd="0" destOrd="0" presId="urn:microsoft.com/office/officeart/2005/8/layout/vList2"/>
    <dgm:cxn modelId="{7F595B4C-8106-4CFB-A950-FC256317D53C}" srcId="{8F744D65-1BA6-4187-83FB-8F0FA69C2D4E}" destId="{BEFC6F98-0FFD-4533-B981-BCBB2615EF0F}" srcOrd="0" destOrd="0" parTransId="{933F3CAE-BE7C-4D01-A8F9-CE6CE977454C}" sibTransId="{AA49049E-A519-4C57-A6DE-BFD41A559CA3}"/>
    <dgm:cxn modelId="{31B9B84C-2C28-4D73-8A36-BA80BE7303F2}" srcId="{8F744D65-1BA6-4187-83FB-8F0FA69C2D4E}" destId="{2A8C714C-700A-4447-83AE-08C0B53ADE7E}" srcOrd="3" destOrd="0" parTransId="{1680B831-AAAA-4102-8A84-A31787FE9D5E}" sibTransId="{FD21F7C2-FC0A-4B72-8C9B-E2439D771FF0}"/>
    <dgm:cxn modelId="{31D13453-8216-40BB-AEAA-FE95907F52C3}" type="presOf" srcId="{BEFC6F98-0FFD-4533-B981-BCBB2615EF0F}" destId="{7846202A-111B-4EEA-B236-5D06085D7518}" srcOrd="0" destOrd="0" presId="urn:microsoft.com/office/officeart/2005/8/layout/vList2"/>
    <dgm:cxn modelId="{FDA15054-DE8A-4360-9370-9CDE07121524}" srcId="{8F744D65-1BA6-4187-83FB-8F0FA69C2D4E}" destId="{65AB4A56-DA54-48AE-8A38-784029A0135F}" srcOrd="4" destOrd="0" parTransId="{CB72BD53-6155-483B-A988-8F88F359B682}" sibTransId="{37C7D8C9-FB0A-42B4-ACF0-DC8CB838D909}"/>
    <dgm:cxn modelId="{264D5477-4FA1-419F-9676-B825559511B9}" type="presOf" srcId="{EDEAB545-5061-49FF-B6AA-D2931A1422D3}" destId="{37174F20-F69C-423B-B0F7-E756F9991D30}" srcOrd="0" destOrd="0" presId="urn:microsoft.com/office/officeart/2005/8/layout/vList2"/>
    <dgm:cxn modelId="{4E4A8A8A-4FA5-40CB-BA7D-C1604CBD0CCD}" srcId="{8F744D65-1BA6-4187-83FB-8F0FA69C2D4E}" destId="{EDEAB545-5061-49FF-B6AA-D2931A1422D3}" srcOrd="1" destOrd="0" parTransId="{D81C4705-EB3A-4565-8854-40326B09EABC}" sibTransId="{B82FF656-1062-490E-BDED-17C420314824}"/>
    <dgm:cxn modelId="{1B0AF09E-FAEC-4610-8E15-D4A9BBC822A5}" type="presOf" srcId="{058FC88E-0F7D-48F2-B5C2-EC94327D94BC}" destId="{EC97FB70-9969-44FE-AFC7-CECCBEE35889}" srcOrd="0" destOrd="0" presId="urn:microsoft.com/office/officeart/2005/8/layout/vList2"/>
    <dgm:cxn modelId="{C3D0159F-8031-4D6A-8B2E-EB90EFA21F07}" srcId="{8F744D65-1BA6-4187-83FB-8F0FA69C2D4E}" destId="{8F2840FC-EDE7-4D71-A4F0-E1644AC3EDE3}" srcOrd="5" destOrd="0" parTransId="{6B824A74-283C-44B1-95A2-6DD488C204FC}" sibTransId="{37AB40EE-A89A-46DB-A4F1-5D3D46194673}"/>
    <dgm:cxn modelId="{83FAFFEC-E353-4423-B0CD-22CC8797B794}" type="presOf" srcId="{65AB4A56-DA54-48AE-8A38-784029A0135F}" destId="{BF2B8FA3-F51D-45AB-871D-066BFD739CCD}" srcOrd="0" destOrd="0" presId="urn:microsoft.com/office/officeart/2005/8/layout/vList2"/>
    <dgm:cxn modelId="{C24882F8-365F-4644-B60A-33E516A4EA2A}" type="presOf" srcId="{2A8C714C-700A-4447-83AE-08C0B53ADE7E}" destId="{6509DC41-BFA7-4B5D-A1CF-2833CE19714B}" srcOrd="0" destOrd="0" presId="urn:microsoft.com/office/officeart/2005/8/layout/vList2"/>
    <dgm:cxn modelId="{5BA79357-159F-44A2-8349-E34587785F0A}" type="presParOf" srcId="{37FBB545-36DB-4752-8C37-0E1554069E7C}" destId="{7846202A-111B-4EEA-B236-5D06085D7518}" srcOrd="0" destOrd="0" presId="urn:microsoft.com/office/officeart/2005/8/layout/vList2"/>
    <dgm:cxn modelId="{61E7C458-F45C-4071-B59E-FF8D3514B80E}" type="presParOf" srcId="{37FBB545-36DB-4752-8C37-0E1554069E7C}" destId="{D8521818-722A-459F-8A6F-242DC47842E1}" srcOrd="1" destOrd="0" presId="urn:microsoft.com/office/officeart/2005/8/layout/vList2"/>
    <dgm:cxn modelId="{AA589911-F837-4EB8-8BCA-992B7984EDE6}" type="presParOf" srcId="{37FBB545-36DB-4752-8C37-0E1554069E7C}" destId="{37174F20-F69C-423B-B0F7-E756F9991D30}" srcOrd="2" destOrd="0" presId="urn:microsoft.com/office/officeart/2005/8/layout/vList2"/>
    <dgm:cxn modelId="{B7A5F7FA-F7AD-44A8-8804-B426D46B116F}" type="presParOf" srcId="{37FBB545-36DB-4752-8C37-0E1554069E7C}" destId="{9410DAB9-5751-4343-90A8-A65668B346A0}" srcOrd="3" destOrd="0" presId="urn:microsoft.com/office/officeart/2005/8/layout/vList2"/>
    <dgm:cxn modelId="{6386DE99-7EE2-4182-9956-5A29376E5EE1}" type="presParOf" srcId="{37FBB545-36DB-4752-8C37-0E1554069E7C}" destId="{EC97FB70-9969-44FE-AFC7-CECCBEE35889}" srcOrd="4" destOrd="0" presId="urn:microsoft.com/office/officeart/2005/8/layout/vList2"/>
    <dgm:cxn modelId="{1EF72E9D-19BF-4222-888B-D851AF913423}" type="presParOf" srcId="{37FBB545-36DB-4752-8C37-0E1554069E7C}" destId="{2F52480D-3180-4F97-BD5E-202AD1E3272D}" srcOrd="5" destOrd="0" presId="urn:microsoft.com/office/officeart/2005/8/layout/vList2"/>
    <dgm:cxn modelId="{45B10EBE-C2D7-494F-8D24-2FD68FE67289}" type="presParOf" srcId="{37FBB545-36DB-4752-8C37-0E1554069E7C}" destId="{6509DC41-BFA7-4B5D-A1CF-2833CE19714B}" srcOrd="6" destOrd="0" presId="urn:microsoft.com/office/officeart/2005/8/layout/vList2"/>
    <dgm:cxn modelId="{DFD5DE86-EA0E-4787-8CB7-6B01BD725E6F}" type="presParOf" srcId="{37FBB545-36DB-4752-8C37-0E1554069E7C}" destId="{7D2D743E-712A-4B47-A249-70160ACDE748}" srcOrd="7" destOrd="0" presId="urn:microsoft.com/office/officeart/2005/8/layout/vList2"/>
    <dgm:cxn modelId="{894154A5-1685-429C-B43E-3BA7130FA5E5}" type="presParOf" srcId="{37FBB545-36DB-4752-8C37-0E1554069E7C}" destId="{BF2B8FA3-F51D-45AB-871D-066BFD739CCD}" srcOrd="8" destOrd="0" presId="urn:microsoft.com/office/officeart/2005/8/layout/vList2"/>
    <dgm:cxn modelId="{42BDA69E-03CC-4091-B210-70F768A48DD0}" type="presParOf" srcId="{37FBB545-36DB-4752-8C37-0E1554069E7C}" destId="{3EDD6FAF-BBA9-4594-BBED-64E4F0CCDF15}" srcOrd="9" destOrd="0" presId="urn:microsoft.com/office/officeart/2005/8/layout/vList2"/>
    <dgm:cxn modelId="{733AFA23-CFC9-48AB-BEA3-6A64FAAC5AB4}" type="presParOf" srcId="{37FBB545-36DB-4752-8C37-0E1554069E7C}" destId="{4104B253-B7D7-48B1-A656-284CB863F108}"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46202A-111B-4EEA-B236-5D06085D7518}">
      <dsp:nvSpPr>
        <dsp:cNvPr id="0" name=""/>
        <dsp:cNvSpPr/>
      </dsp:nvSpPr>
      <dsp:spPr>
        <a:xfrm>
          <a:off x="0" y="201804"/>
          <a:ext cx="6883352" cy="824484"/>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en-US" sz="1100" kern="1200"/>
            <a:t>7. We can all be researchers, we can all be listeners, and we can all teach our children the skills of oral history. Talk to the elders! CKP Comment: Like his friend, the late Studs Terkel, Prof. Black has been a great champion of oral history. Oral history is often the “people’s history,” a way of recording the stories of the oppressed and dispossessed. </a:t>
          </a:r>
        </a:p>
      </dsp:txBody>
      <dsp:txXfrm>
        <a:off x="40248" y="242052"/>
        <a:ext cx="6802856" cy="743988"/>
      </dsp:txXfrm>
    </dsp:sp>
    <dsp:sp modelId="{37174F20-F69C-423B-B0F7-E756F9991D30}">
      <dsp:nvSpPr>
        <dsp:cNvPr id="0" name=""/>
        <dsp:cNvSpPr/>
      </dsp:nvSpPr>
      <dsp:spPr>
        <a:xfrm>
          <a:off x="0" y="1057968"/>
          <a:ext cx="6883352" cy="824484"/>
        </a:xfrm>
        <a:prstGeom prst="roundRect">
          <a:avLst/>
        </a:prstGeom>
        <a:solidFill>
          <a:schemeClr val="accent2">
            <a:hueOff val="-298964"/>
            <a:satOff val="-84"/>
            <a:lumOff val="1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en-US" sz="1100" kern="1200"/>
            <a:t>8. You don’t have to agree that somebody’s philosophy is correct to have an interesting and informative conversation with them. CKP Comment: Prof. Black may well be one of the most beloved activists and community organizers in the U.S., and one of the best teachers ever, and this is in part because, like Dr. King, he believes in people. He knows how to talk to people and how to listen to them, even if he seriously disagrees with them. </a:t>
          </a:r>
        </a:p>
      </dsp:txBody>
      <dsp:txXfrm>
        <a:off x="40248" y="1098216"/>
        <a:ext cx="6802856" cy="743988"/>
      </dsp:txXfrm>
    </dsp:sp>
    <dsp:sp modelId="{EC97FB70-9969-44FE-AFC7-CECCBEE35889}">
      <dsp:nvSpPr>
        <dsp:cNvPr id="0" name=""/>
        <dsp:cNvSpPr/>
      </dsp:nvSpPr>
      <dsp:spPr>
        <a:xfrm>
          <a:off x="0" y="1914133"/>
          <a:ext cx="6883352" cy="824484"/>
        </a:xfrm>
        <a:prstGeom prst="roundRect">
          <a:avLst/>
        </a:prstGeom>
        <a:solidFill>
          <a:schemeClr val="accent2">
            <a:hueOff val="-597928"/>
            <a:satOff val="-167"/>
            <a:lumOff val="282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en-US" sz="1100" kern="1200"/>
            <a:t>9. If you don’t know where you came from, it is difficult to know where you are and why you are. Know your heritage and share it. CKP Comment: Prof. Black’s memoir begins: “All four of my grandparents were slaves. I am the grandson and the greatgrandson of slaves on both sides … That is why I believe I am descended from the best and the brightest.” </a:t>
          </a:r>
        </a:p>
      </dsp:txBody>
      <dsp:txXfrm>
        <a:off x="40248" y="1954381"/>
        <a:ext cx="6802856" cy="743988"/>
      </dsp:txXfrm>
    </dsp:sp>
    <dsp:sp modelId="{6509DC41-BFA7-4B5D-A1CF-2833CE19714B}">
      <dsp:nvSpPr>
        <dsp:cNvPr id="0" name=""/>
        <dsp:cNvSpPr/>
      </dsp:nvSpPr>
      <dsp:spPr>
        <a:xfrm>
          <a:off x="0" y="2770297"/>
          <a:ext cx="6883352" cy="824484"/>
        </a:xfrm>
        <a:prstGeom prst="roundRect">
          <a:avLst/>
        </a:prstGeom>
        <a:solidFill>
          <a:schemeClr val="accent2">
            <a:hueOff val="-896892"/>
            <a:satOff val="-251"/>
            <a:lumOff val="423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en-US" sz="1100" kern="1200"/>
            <a:t>10. You don’t have to be perfect to be historic. CKP Comment: Prof. Black had President Obama in mind when he wrote this principle. He supported and admired Obama, recognizing his historic importance, but he wanted to see more progress on matters of social justice. </a:t>
          </a:r>
        </a:p>
      </dsp:txBody>
      <dsp:txXfrm>
        <a:off x="40248" y="2810545"/>
        <a:ext cx="6802856" cy="743988"/>
      </dsp:txXfrm>
    </dsp:sp>
    <dsp:sp modelId="{BF2B8FA3-F51D-45AB-871D-066BFD739CCD}">
      <dsp:nvSpPr>
        <dsp:cNvPr id="0" name=""/>
        <dsp:cNvSpPr/>
      </dsp:nvSpPr>
      <dsp:spPr>
        <a:xfrm>
          <a:off x="0" y="3626461"/>
          <a:ext cx="6883352" cy="824484"/>
        </a:xfrm>
        <a:prstGeom prst="roundRect">
          <a:avLst/>
        </a:prstGeom>
        <a:solidFill>
          <a:schemeClr val="accent2">
            <a:hueOff val="-1195856"/>
            <a:satOff val="-334"/>
            <a:lumOff val="564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en-US" sz="1100" kern="1200"/>
            <a:t>11. Freedom is a constant struggle. CKP Comment: This is a famous line, and another song lyric, used in the “Song of the Freedom Singers” during the Mississippi Freedom Summer of 1964, and also used as the title of a book by activist Angela Davis. </a:t>
          </a:r>
        </a:p>
      </dsp:txBody>
      <dsp:txXfrm>
        <a:off x="40248" y="3666709"/>
        <a:ext cx="6802856" cy="743988"/>
      </dsp:txXfrm>
    </dsp:sp>
    <dsp:sp modelId="{4104B253-B7D7-48B1-A656-284CB863F108}">
      <dsp:nvSpPr>
        <dsp:cNvPr id="0" name=""/>
        <dsp:cNvSpPr/>
      </dsp:nvSpPr>
      <dsp:spPr>
        <a:xfrm>
          <a:off x="0" y="4482626"/>
          <a:ext cx="6883352" cy="824484"/>
        </a:xfrm>
        <a:prstGeom prst="roundRect">
          <a:avLst/>
        </a:prstGeom>
        <a:solidFill>
          <a:schemeClr val="accent2">
            <a:hueOff val="-1494820"/>
            <a:satOff val="-418"/>
            <a:lumOff val="705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en-US" sz="1100" kern="1200"/>
            <a:t>12. Be prepared when the door of opportunity swings open, but above all, do not allow yourself to be bought. CKP Comment: Prof. Black is very proud that over the course of his long life he has never allowed himself to be bought--that is, has never sold out to the forces of power and domination. He has always remained authentic and true to himself.</a:t>
          </a:r>
        </a:p>
      </dsp:txBody>
      <dsp:txXfrm>
        <a:off x="40248" y="4522874"/>
        <a:ext cx="6802856" cy="74398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0F28B-45E3-4585-87E3-73838692A70B}"/>
              </a:ext>
            </a:extLst>
          </p:cNvPr>
          <p:cNvSpPr>
            <a:spLocks noGrp="1"/>
          </p:cNvSpPr>
          <p:nvPr>
            <p:ph type="ctrTitle"/>
          </p:nvPr>
        </p:nvSpPr>
        <p:spPr>
          <a:xfrm>
            <a:off x="457200" y="668049"/>
            <a:ext cx="7626795" cy="2841914"/>
          </a:xfrm>
        </p:spPr>
        <p:txBody>
          <a:bodyPr anchor="b">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4F755B0-E17A-4B52-A99D-C35BB18BB2D0}"/>
              </a:ext>
            </a:extLst>
          </p:cNvPr>
          <p:cNvSpPr>
            <a:spLocks noGrp="1"/>
          </p:cNvSpPr>
          <p:nvPr>
            <p:ph type="subTitle" idx="1"/>
          </p:nvPr>
        </p:nvSpPr>
        <p:spPr>
          <a:xfrm>
            <a:off x="457200" y="3602038"/>
            <a:ext cx="7626795" cy="2501728"/>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8390C28-805B-4DA6-A10E-651C0FD01716}"/>
              </a:ext>
            </a:extLst>
          </p:cNvPr>
          <p:cNvSpPr>
            <a:spLocks noGrp="1"/>
          </p:cNvSpPr>
          <p:nvPr>
            <p:ph type="dt" sz="half" idx="10"/>
          </p:nvPr>
        </p:nvSpPr>
        <p:spPr/>
        <p:txBody>
          <a:bodyPr/>
          <a:lstStyle/>
          <a:p>
            <a:fld id="{D208048B-57AF-4F53-BC84-8E0A1033FBEC}" type="datetimeFigureOut">
              <a:rPr lang="en-US" smtClean="0"/>
              <a:t>4/30/2021</a:t>
            </a:fld>
            <a:endParaRPr lang="en-US"/>
          </a:p>
        </p:txBody>
      </p:sp>
      <p:sp>
        <p:nvSpPr>
          <p:cNvPr id="5" name="Footer Placeholder 4">
            <a:extLst>
              <a:ext uri="{FF2B5EF4-FFF2-40B4-BE49-F238E27FC236}">
                <a16:creationId xmlns:a16="http://schemas.microsoft.com/office/drawing/2014/main" id="{0D5EBBA9-C52F-4628-AE0D-DCD1772F91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5BAC57-F8E1-4B54-A111-CB53B32031AB}"/>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39470944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A2C84-1247-4534-81D1-136C3E1EBB0D}"/>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048D490-CEA6-4844-A537-F749658D377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1DAEFC9-887F-4E73-9938-6032D52864AA}"/>
              </a:ext>
            </a:extLst>
          </p:cNvPr>
          <p:cNvSpPr>
            <a:spLocks noGrp="1"/>
          </p:cNvSpPr>
          <p:nvPr>
            <p:ph type="dt" sz="half" idx="10"/>
          </p:nvPr>
        </p:nvSpPr>
        <p:spPr/>
        <p:txBody>
          <a:bodyPr/>
          <a:lstStyle/>
          <a:p>
            <a:fld id="{D208048B-57AF-4F53-BC84-8E0A1033FBEC}" type="datetimeFigureOut">
              <a:rPr lang="en-US" smtClean="0"/>
              <a:t>4/30/2021</a:t>
            </a:fld>
            <a:endParaRPr lang="en-US"/>
          </a:p>
        </p:txBody>
      </p:sp>
      <p:sp>
        <p:nvSpPr>
          <p:cNvPr id="5" name="Footer Placeholder 4">
            <a:extLst>
              <a:ext uri="{FF2B5EF4-FFF2-40B4-BE49-F238E27FC236}">
                <a16:creationId xmlns:a16="http://schemas.microsoft.com/office/drawing/2014/main" id="{ABFCF0CF-134A-404E-A177-9FAAA039F8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A1B0DC-2D2C-408B-A577-904A2385C0AA}"/>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13421718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55431-EF88-4771-9699-27EF70A55112}"/>
              </a:ext>
            </a:extLst>
          </p:cNvPr>
          <p:cNvSpPr>
            <a:spLocks noGrp="1"/>
          </p:cNvSpPr>
          <p:nvPr>
            <p:ph type="title"/>
          </p:nvPr>
        </p:nvSpPr>
        <p:spPr>
          <a:xfrm>
            <a:off x="457200" y="668050"/>
            <a:ext cx="7673389" cy="3816588"/>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DAF57C3-A928-4093-B3FC-ECC2194AE9E9}"/>
              </a:ext>
            </a:extLst>
          </p:cNvPr>
          <p:cNvSpPr>
            <a:spLocks noGrp="1"/>
          </p:cNvSpPr>
          <p:nvPr>
            <p:ph type="body" idx="1"/>
          </p:nvPr>
        </p:nvSpPr>
        <p:spPr>
          <a:xfrm>
            <a:off x="457200" y="4589463"/>
            <a:ext cx="7673389"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7BFD625-A893-46D3-A518-9E969CB4FE54}"/>
              </a:ext>
            </a:extLst>
          </p:cNvPr>
          <p:cNvSpPr>
            <a:spLocks noGrp="1"/>
          </p:cNvSpPr>
          <p:nvPr>
            <p:ph type="dt" sz="half" idx="10"/>
          </p:nvPr>
        </p:nvSpPr>
        <p:spPr/>
        <p:txBody>
          <a:bodyPr/>
          <a:lstStyle/>
          <a:p>
            <a:fld id="{D208048B-57AF-4F53-BC84-8E0A1033FBEC}" type="datetimeFigureOut">
              <a:rPr lang="en-US" smtClean="0"/>
              <a:t>4/30/2021</a:t>
            </a:fld>
            <a:endParaRPr lang="en-US"/>
          </a:p>
        </p:txBody>
      </p:sp>
      <p:sp>
        <p:nvSpPr>
          <p:cNvPr id="5" name="Footer Placeholder 4">
            <a:extLst>
              <a:ext uri="{FF2B5EF4-FFF2-40B4-BE49-F238E27FC236}">
                <a16:creationId xmlns:a16="http://schemas.microsoft.com/office/drawing/2014/main" id="{FFCAD37A-B380-4B65-9FB9-3FB914120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E773B6-CD13-4451-9BF3-C4102BA5E899}"/>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19999595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C1FBD0A-9F7B-4EBB-9982-B55F5F9806C4}"/>
              </a:ext>
              <a:ext uri="{C183D7F6-B498-43B3-948B-1728B52AA6E4}">
                <adec:decorative xmlns:adec="http://schemas.microsoft.com/office/drawing/2017/decorative" val="1"/>
              </a:ext>
            </a:extLst>
          </p:cNvPr>
          <p:cNvSpPr/>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1" name="Color Fill">
            <a:extLst>
              <a:ext uri="{FF2B5EF4-FFF2-40B4-BE49-F238E27FC236}">
                <a16:creationId xmlns:a16="http://schemas.microsoft.com/office/drawing/2014/main" id="{88CFF0B8-0BA9-4DD9-B7B2-0655DC8419A8}"/>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14" name="Group 13">
            <a:extLst>
              <a:ext uri="{FF2B5EF4-FFF2-40B4-BE49-F238E27FC236}">
                <a16:creationId xmlns:a16="http://schemas.microsoft.com/office/drawing/2014/main" id="{C77B910E-9B87-4291-987B-6883212CBAEC}"/>
              </a:ext>
              <a:ext uri="{C183D7F6-B498-43B3-948B-1728B52AA6E4}">
                <adec:decorative xmlns:adec="http://schemas.microsoft.com/office/drawing/2017/decorative" val="1"/>
              </a:ext>
            </a:extLst>
          </p:cNvPr>
          <p:cNvGrpSpPr/>
          <p:nvPr/>
        </p:nvGrpSpPr>
        <p:grpSpPr>
          <a:xfrm>
            <a:off x="11151383" y="2767655"/>
            <a:ext cx="1040617" cy="2833045"/>
            <a:chOff x="11151383" y="2767655"/>
            <a:chExt cx="1040617" cy="2833045"/>
          </a:xfrm>
        </p:grpSpPr>
        <p:sp>
          <p:nvSpPr>
            <p:cNvPr id="15" name="Oval 14">
              <a:extLst>
                <a:ext uri="{FF2B5EF4-FFF2-40B4-BE49-F238E27FC236}">
                  <a16:creationId xmlns:a16="http://schemas.microsoft.com/office/drawing/2014/main" id="{05596CF7-55B3-409D-A36C-F5BE9D625628}"/>
                </a:ext>
              </a:extLst>
            </p:cNvPr>
            <p:cNvSpPr/>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7" name="Freeform: Shape 16">
              <a:extLst>
                <a:ext uri="{FF2B5EF4-FFF2-40B4-BE49-F238E27FC236}">
                  <a16:creationId xmlns:a16="http://schemas.microsoft.com/office/drawing/2014/main" id="{92245D23-45D8-474C-8A38-633E99962676}"/>
                </a:ext>
              </a:extLst>
            </p:cNvPr>
            <p:cNvSpPr/>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8" name="Freeform: Shape 17">
              <a:extLst>
                <a:ext uri="{FF2B5EF4-FFF2-40B4-BE49-F238E27FC236}">
                  <a16:creationId xmlns:a16="http://schemas.microsoft.com/office/drawing/2014/main" id="{918A8D14-28CA-4095-B2FA-E48B3150AD1B}"/>
                </a:ext>
                <a:ext uri="{C183D7F6-B498-43B3-948B-1728B52AA6E4}">
                  <adec:decorative xmlns:adec="http://schemas.microsoft.com/office/drawing/2017/decorative" val="1"/>
                </a:ext>
              </a:extLst>
            </p:cNvPr>
            <p:cNvSpPr/>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grpSp>
      <p:sp>
        <p:nvSpPr>
          <p:cNvPr id="13" name="Texture">
            <a:extLst>
              <a:ext uri="{FF2B5EF4-FFF2-40B4-BE49-F238E27FC236}">
                <a16:creationId xmlns:a16="http://schemas.microsoft.com/office/drawing/2014/main" id="{1D1F176A-19F1-4537-800D-210F29EC1AC2}"/>
              </a:ext>
              <a:ext uri="{C183D7F6-B498-43B3-948B-1728B52AA6E4}">
                <adec:decorative xmlns:adec="http://schemas.microsoft.com/office/drawing/2017/decorative" val="1"/>
              </a:ext>
            </a:extLst>
          </p:cNvPr>
          <p:cNvSpPr/>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D0A04C26-6125-4D95-9FC0-50DEB9419E63}"/>
              </a:ext>
            </a:extLst>
          </p:cNvPr>
          <p:cNvSpPr>
            <a:spLocks noGrp="1"/>
          </p:cNvSpPr>
          <p:nvPr>
            <p:ph type="title"/>
          </p:nvPr>
        </p:nvSpPr>
        <p:spPr>
          <a:xfrm>
            <a:off x="457200" y="668049"/>
            <a:ext cx="10451534" cy="1591742"/>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535401A-13E5-4CED-864F-06D6EECCBCAA}"/>
              </a:ext>
            </a:extLst>
          </p:cNvPr>
          <p:cNvSpPr>
            <a:spLocks noGrp="1"/>
          </p:cNvSpPr>
          <p:nvPr>
            <p:ph sz="half" idx="1"/>
          </p:nvPr>
        </p:nvSpPr>
        <p:spPr>
          <a:xfrm>
            <a:off x="457200" y="2341329"/>
            <a:ext cx="5562600" cy="38356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C513523-8F78-4766-91D7-03E329B6833A}"/>
              </a:ext>
            </a:extLst>
          </p:cNvPr>
          <p:cNvSpPr>
            <a:spLocks noGrp="1"/>
          </p:cNvSpPr>
          <p:nvPr>
            <p:ph sz="half" idx="2"/>
          </p:nvPr>
        </p:nvSpPr>
        <p:spPr>
          <a:xfrm>
            <a:off x="6172200" y="2341329"/>
            <a:ext cx="4736534" cy="38356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4E5B757F-BAD2-4343-BD57-FC02D0BE19EC}"/>
              </a:ext>
            </a:extLst>
          </p:cNvPr>
          <p:cNvSpPr>
            <a:spLocks noGrp="1"/>
          </p:cNvSpPr>
          <p:nvPr>
            <p:ph type="dt" sz="half" idx="10"/>
          </p:nvPr>
        </p:nvSpPr>
        <p:spPr/>
        <p:txBody>
          <a:bodyPr/>
          <a:lstStyle/>
          <a:p>
            <a:fld id="{D208048B-57AF-4F53-BC84-8E0A1033FBEC}" type="datetimeFigureOut">
              <a:rPr lang="en-US" smtClean="0"/>
              <a:t>4/30/2021</a:t>
            </a:fld>
            <a:endParaRPr lang="en-US"/>
          </a:p>
        </p:txBody>
      </p:sp>
      <p:sp>
        <p:nvSpPr>
          <p:cNvPr id="6" name="Footer Placeholder 5">
            <a:extLst>
              <a:ext uri="{FF2B5EF4-FFF2-40B4-BE49-F238E27FC236}">
                <a16:creationId xmlns:a16="http://schemas.microsoft.com/office/drawing/2014/main" id="{5A30EF3C-A61E-4F43-9C8F-BC9A6455C6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119D947-1DC8-4CE9-A031-6EEB776BD0BF}"/>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3999428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5BFA9BB-A51E-4D09-8602-5AD9010463BA}"/>
              </a:ext>
              <a:ext uri="{C183D7F6-B498-43B3-948B-1728B52AA6E4}">
                <adec:decorative xmlns:adec="http://schemas.microsoft.com/office/drawing/2017/decorative" val="1"/>
              </a:ext>
            </a:extLst>
          </p:cNvPr>
          <p:cNvSpPr/>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3" name="Color Fill">
            <a:extLst>
              <a:ext uri="{FF2B5EF4-FFF2-40B4-BE49-F238E27FC236}">
                <a16:creationId xmlns:a16="http://schemas.microsoft.com/office/drawing/2014/main" id="{A60257A1-779B-4048-BC0D-1EA579B5B1C5}"/>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16" name="Group 15">
            <a:extLst>
              <a:ext uri="{FF2B5EF4-FFF2-40B4-BE49-F238E27FC236}">
                <a16:creationId xmlns:a16="http://schemas.microsoft.com/office/drawing/2014/main" id="{38F4B5D0-AA24-4702-9C01-FC1A03E7B607}"/>
              </a:ext>
              <a:ext uri="{C183D7F6-B498-43B3-948B-1728B52AA6E4}">
                <adec:decorative xmlns:adec="http://schemas.microsoft.com/office/drawing/2017/decorative" val="1"/>
              </a:ext>
            </a:extLst>
          </p:cNvPr>
          <p:cNvGrpSpPr/>
          <p:nvPr/>
        </p:nvGrpSpPr>
        <p:grpSpPr>
          <a:xfrm>
            <a:off x="11151383" y="2767655"/>
            <a:ext cx="1040617" cy="2833045"/>
            <a:chOff x="11151383" y="2767655"/>
            <a:chExt cx="1040617" cy="2833045"/>
          </a:xfrm>
        </p:grpSpPr>
        <p:sp>
          <p:nvSpPr>
            <p:cNvPr id="17" name="Oval 16">
              <a:extLst>
                <a:ext uri="{FF2B5EF4-FFF2-40B4-BE49-F238E27FC236}">
                  <a16:creationId xmlns:a16="http://schemas.microsoft.com/office/drawing/2014/main" id="{29CBF9BD-1EB2-4122-98FE-F2B5DF8771C9}"/>
                </a:ext>
              </a:extLst>
            </p:cNvPr>
            <p:cNvSpPr/>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8" name="Freeform: Shape 17">
              <a:extLst>
                <a:ext uri="{FF2B5EF4-FFF2-40B4-BE49-F238E27FC236}">
                  <a16:creationId xmlns:a16="http://schemas.microsoft.com/office/drawing/2014/main" id="{7C41FF89-01DF-4236-AA4D-243CB8A464B3}"/>
                </a:ext>
              </a:extLst>
            </p:cNvPr>
            <p:cNvSpPr/>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9" name="Freeform: Shape 18">
              <a:extLst>
                <a:ext uri="{FF2B5EF4-FFF2-40B4-BE49-F238E27FC236}">
                  <a16:creationId xmlns:a16="http://schemas.microsoft.com/office/drawing/2014/main" id="{FD03BB88-350D-4DE0-BB34-870F64356890}"/>
                </a:ext>
                <a:ext uri="{C183D7F6-B498-43B3-948B-1728B52AA6E4}">
                  <adec:decorative xmlns:adec="http://schemas.microsoft.com/office/drawing/2017/decorative" val="1"/>
                </a:ext>
              </a:extLst>
            </p:cNvPr>
            <p:cNvSpPr/>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grpSp>
      <p:sp>
        <p:nvSpPr>
          <p:cNvPr id="15" name="Texture">
            <a:extLst>
              <a:ext uri="{FF2B5EF4-FFF2-40B4-BE49-F238E27FC236}">
                <a16:creationId xmlns:a16="http://schemas.microsoft.com/office/drawing/2014/main" id="{4A8025C0-8995-4863-A847-7ED1F8CCE811}"/>
              </a:ext>
              <a:ext uri="{C183D7F6-B498-43B3-948B-1728B52AA6E4}">
                <adec:decorative xmlns:adec="http://schemas.microsoft.com/office/drawing/2017/decorative" val="1"/>
              </a:ext>
            </a:extLst>
          </p:cNvPr>
          <p:cNvSpPr/>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50162335-6445-435C-A1C6-9F090B965040}"/>
              </a:ext>
            </a:extLst>
          </p:cNvPr>
          <p:cNvSpPr>
            <a:spLocks noGrp="1"/>
          </p:cNvSpPr>
          <p:nvPr>
            <p:ph type="title"/>
          </p:nvPr>
        </p:nvSpPr>
        <p:spPr>
          <a:xfrm>
            <a:off x="457200" y="668049"/>
            <a:ext cx="10450629" cy="1325564"/>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5074B3D-418F-464D-91E7-993D0B480108}"/>
              </a:ext>
            </a:extLst>
          </p:cNvPr>
          <p:cNvSpPr>
            <a:spLocks noGrp="1"/>
          </p:cNvSpPr>
          <p:nvPr>
            <p:ph type="body" idx="1"/>
          </p:nvPr>
        </p:nvSpPr>
        <p:spPr>
          <a:xfrm>
            <a:off x="457086" y="2182814"/>
            <a:ext cx="502151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E904709-9362-4AB5-9AA2-32F51BF06A39}"/>
              </a:ext>
            </a:extLst>
          </p:cNvPr>
          <p:cNvSpPr>
            <a:spLocks noGrp="1"/>
          </p:cNvSpPr>
          <p:nvPr>
            <p:ph sz="half" idx="2"/>
          </p:nvPr>
        </p:nvSpPr>
        <p:spPr>
          <a:xfrm>
            <a:off x="457086" y="3115949"/>
            <a:ext cx="5021512" cy="3073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B083836-1CF5-406F-B0CB-643F37066CE6}"/>
              </a:ext>
            </a:extLst>
          </p:cNvPr>
          <p:cNvSpPr>
            <a:spLocks noGrp="1"/>
          </p:cNvSpPr>
          <p:nvPr>
            <p:ph type="body" sz="quarter" idx="3"/>
          </p:nvPr>
        </p:nvSpPr>
        <p:spPr>
          <a:xfrm>
            <a:off x="5890597" y="2182814"/>
            <a:ext cx="501723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64A8670-0F33-4222-AAC9-96A21C47C336}"/>
              </a:ext>
            </a:extLst>
          </p:cNvPr>
          <p:cNvSpPr>
            <a:spLocks noGrp="1"/>
          </p:cNvSpPr>
          <p:nvPr>
            <p:ph sz="quarter" idx="4"/>
          </p:nvPr>
        </p:nvSpPr>
        <p:spPr>
          <a:xfrm>
            <a:off x="5890597" y="3115949"/>
            <a:ext cx="5017232" cy="3073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DA1E6970-4A96-4519-9C0E-11E245D563C9}"/>
              </a:ext>
            </a:extLst>
          </p:cNvPr>
          <p:cNvSpPr>
            <a:spLocks noGrp="1"/>
          </p:cNvSpPr>
          <p:nvPr>
            <p:ph type="dt" sz="half" idx="10"/>
          </p:nvPr>
        </p:nvSpPr>
        <p:spPr/>
        <p:txBody>
          <a:bodyPr/>
          <a:lstStyle/>
          <a:p>
            <a:fld id="{D208048B-57AF-4F53-BC84-8E0A1033FBEC}" type="datetimeFigureOut">
              <a:rPr lang="en-US" smtClean="0"/>
              <a:t>4/30/2021</a:t>
            </a:fld>
            <a:endParaRPr lang="en-US"/>
          </a:p>
        </p:txBody>
      </p:sp>
      <p:sp>
        <p:nvSpPr>
          <p:cNvPr id="8" name="Footer Placeholder 7">
            <a:extLst>
              <a:ext uri="{FF2B5EF4-FFF2-40B4-BE49-F238E27FC236}">
                <a16:creationId xmlns:a16="http://schemas.microsoft.com/office/drawing/2014/main" id="{35FEE249-70F5-4359-B699-23D68A50378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02AE510-A38C-45EE-B061-CB02E4E3DD7C}"/>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2443711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A9D1A-F943-4838-BA2F-6DF4F2EC9FEC}"/>
              </a:ext>
            </a:extLst>
          </p:cNvPr>
          <p:cNvSpPr>
            <a:spLocks noGrp="1"/>
          </p:cNvSpPr>
          <p:nvPr>
            <p:ph type="title"/>
          </p:nvPr>
        </p:nvSpPr>
        <p:spPr>
          <a:xfrm>
            <a:off x="457200" y="668049"/>
            <a:ext cx="7685037" cy="1363816"/>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F6FEE401-3424-4696-A6FC-BBEE79379F9D}"/>
              </a:ext>
            </a:extLst>
          </p:cNvPr>
          <p:cNvSpPr>
            <a:spLocks noGrp="1"/>
          </p:cNvSpPr>
          <p:nvPr>
            <p:ph type="dt" sz="half" idx="10"/>
          </p:nvPr>
        </p:nvSpPr>
        <p:spPr/>
        <p:txBody>
          <a:bodyPr/>
          <a:lstStyle/>
          <a:p>
            <a:fld id="{D208048B-57AF-4F53-BC84-8E0A1033FBEC}" type="datetimeFigureOut">
              <a:rPr lang="en-US" smtClean="0"/>
              <a:t>4/30/2021</a:t>
            </a:fld>
            <a:endParaRPr lang="en-US"/>
          </a:p>
        </p:txBody>
      </p:sp>
      <p:sp>
        <p:nvSpPr>
          <p:cNvPr id="4" name="Footer Placeholder 3">
            <a:extLst>
              <a:ext uri="{FF2B5EF4-FFF2-40B4-BE49-F238E27FC236}">
                <a16:creationId xmlns:a16="http://schemas.microsoft.com/office/drawing/2014/main" id="{01E9D767-A30A-4508-B510-99AB91737AF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30979DC-F3D5-43AB-8A0F-9C8A14E0CEF4}"/>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6854078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3DCDA0B-9BEE-4B57-8F97-96D5645D0658}"/>
              </a:ext>
            </a:extLst>
          </p:cNvPr>
          <p:cNvSpPr>
            <a:spLocks noGrp="1"/>
          </p:cNvSpPr>
          <p:nvPr>
            <p:ph type="dt" sz="half" idx="10"/>
          </p:nvPr>
        </p:nvSpPr>
        <p:spPr/>
        <p:txBody>
          <a:bodyPr/>
          <a:lstStyle/>
          <a:p>
            <a:fld id="{D208048B-57AF-4F53-BC84-8E0A1033FBEC}" type="datetimeFigureOut">
              <a:rPr lang="en-US" smtClean="0"/>
              <a:t>4/30/2021</a:t>
            </a:fld>
            <a:endParaRPr lang="en-US"/>
          </a:p>
        </p:txBody>
      </p:sp>
      <p:sp>
        <p:nvSpPr>
          <p:cNvPr id="3" name="Footer Placeholder 2">
            <a:extLst>
              <a:ext uri="{FF2B5EF4-FFF2-40B4-BE49-F238E27FC236}">
                <a16:creationId xmlns:a16="http://schemas.microsoft.com/office/drawing/2014/main" id="{05282AF2-09A1-4A1C-AEB6-577962B714C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C4D99D9-82B1-496C-ABBC-4FF0C375DCE7}"/>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4035232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7D9AFA4-EB8E-4091-A5E2-1B9D163A0709}"/>
              </a:ext>
              <a:ext uri="{C183D7F6-B498-43B3-948B-1728B52AA6E4}">
                <adec:decorative xmlns:adec="http://schemas.microsoft.com/office/drawing/2017/decorative" val="1"/>
              </a:ext>
            </a:extLst>
          </p:cNvPr>
          <p:cNvSpPr/>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1" name="Color Fill">
            <a:extLst>
              <a:ext uri="{FF2B5EF4-FFF2-40B4-BE49-F238E27FC236}">
                <a16:creationId xmlns:a16="http://schemas.microsoft.com/office/drawing/2014/main" id="{F25018FE-FB44-4E2E-A181-B3476F3E8550}"/>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14" name="Group 13">
            <a:extLst>
              <a:ext uri="{FF2B5EF4-FFF2-40B4-BE49-F238E27FC236}">
                <a16:creationId xmlns:a16="http://schemas.microsoft.com/office/drawing/2014/main" id="{A6C7CD4B-70DE-49E2-A336-B6F43F58FFA4}"/>
              </a:ext>
              <a:ext uri="{C183D7F6-B498-43B3-948B-1728B52AA6E4}">
                <adec:decorative xmlns:adec="http://schemas.microsoft.com/office/drawing/2017/decorative" val="1"/>
              </a:ext>
            </a:extLst>
          </p:cNvPr>
          <p:cNvGrpSpPr/>
          <p:nvPr/>
        </p:nvGrpSpPr>
        <p:grpSpPr>
          <a:xfrm>
            <a:off x="10300855" y="0"/>
            <a:ext cx="1891145" cy="5600700"/>
            <a:chOff x="10300855" y="0"/>
            <a:chExt cx="1891145" cy="5600700"/>
          </a:xfrm>
        </p:grpSpPr>
        <p:sp>
          <p:nvSpPr>
            <p:cNvPr id="15" name="Oval 14">
              <a:extLst>
                <a:ext uri="{FF2B5EF4-FFF2-40B4-BE49-F238E27FC236}">
                  <a16:creationId xmlns:a16="http://schemas.microsoft.com/office/drawing/2014/main" id="{B4B8BFC9-6F67-47CB-BAE4-45260FBAF397}"/>
                </a:ext>
              </a:extLst>
            </p:cNvPr>
            <p:cNvSpPr/>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6" name="Graphic 9">
              <a:extLst>
                <a:ext uri="{FF2B5EF4-FFF2-40B4-BE49-F238E27FC236}">
                  <a16:creationId xmlns:a16="http://schemas.microsoft.com/office/drawing/2014/main" id="{40F836E5-3C5B-4DE7-B09A-AE00DEE730A9}"/>
                </a:ext>
              </a:extLst>
            </p:cNvPr>
            <p:cNvSpPr/>
            <p:nvPr/>
          </p:nvSpPr>
          <p:spPr>
            <a:xfrm>
              <a:off x="10330568" y="2199078"/>
              <a:ext cx="1195288" cy="119528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7" name="Freeform: Shape 16">
              <a:extLst>
                <a:ext uri="{FF2B5EF4-FFF2-40B4-BE49-F238E27FC236}">
                  <a16:creationId xmlns:a16="http://schemas.microsoft.com/office/drawing/2014/main" id="{68E1B8E4-080E-4F43-B33F-59DD21B6B658}"/>
                </a:ext>
              </a:extLst>
            </p:cNvPr>
            <p:cNvSpPr/>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8" name="Freeform: Shape 17">
              <a:extLst>
                <a:ext uri="{FF2B5EF4-FFF2-40B4-BE49-F238E27FC236}">
                  <a16:creationId xmlns:a16="http://schemas.microsoft.com/office/drawing/2014/main" id="{507639D4-740A-4B71-8393-99CA375EB4A0}"/>
                </a:ext>
                <a:ext uri="{C183D7F6-B498-43B3-948B-1728B52AA6E4}">
                  <adec:decorative xmlns:adec="http://schemas.microsoft.com/office/drawing/2017/decorative" val="1"/>
                </a:ext>
              </a:extLst>
            </p:cNvPr>
            <p:cNvSpPr/>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9" name="Graphic 9">
              <a:extLst>
                <a:ext uri="{FF2B5EF4-FFF2-40B4-BE49-F238E27FC236}">
                  <a16:creationId xmlns:a16="http://schemas.microsoft.com/office/drawing/2014/main" id="{AE7E56E5-1F6A-442B-B5E0-ED19F815D2E2}"/>
                </a:ext>
              </a:extLst>
            </p:cNvPr>
            <p:cNvSpPr/>
            <p:nvPr/>
          </p:nvSpPr>
          <p:spPr>
            <a:xfrm flipH="1">
              <a:off x="10300855" y="0"/>
              <a:ext cx="1891145" cy="1891145"/>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20" name="Graphic 9">
              <a:extLst>
                <a:ext uri="{FF2B5EF4-FFF2-40B4-BE49-F238E27FC236}">
                  <a16:creationId xmlns:a16="http://schemas.microsoft.com/office/drawing/2014/main" id="{3774E986-8FE2-4670-A4C0-96E213269BD7}"/>
                </a:ext>
              </a:extLst>
            </p:cNvPr>
            <p:cNvSpPr/>
            <p:nvPr/>
          </p:nvSpPr>
          <p:spPr>
            <a:xfrm flipH="1">
              <a:off x="10424367" y="122795"/>
              <a:ext cx="1644119" cy="164411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sp>
        <p:nvSpPr>
          <p:cNvPr id="13" name="Texture">
            <a:extLst>
              <a:ext uri="{FF2B5EF4-FFF2-40B4-BE49-F238E27FC236}">
                <a16:creationId xmlns:a16="http://schemas.microsoft.com/office/drawing/2014/main" id="{3A5846DF-A106-4887-BE2C-DCD89DAA6539}"/>
              </a:ext>
              <a:ext uri="{C183D7F6-B498-43B3-948B-1728B52AA6E4}">
                <adec:decorative xmlns:adec="http://schemas.microsoft.com/office/drawing/2017/decorative" val="1"/>
              </a:ext>
            </a:extLst>
          </p:cNvPr>
          <p:cNvSpPr/>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6767E81C-AA51-44A0-B21C-757B2F3B90C5}"/>
              </a:ext>
            </a:extLst>
          </p:cNvPr>
          <p:cNvSpPr>
            <a:spLocks noGrp="1"/>
          </p:cNvSpPr>
          <p:nvPr>
            <p:ph type="title"/>
          </p:nvPr>
        </p:nvSpPr>
        <p:spPr>
          <a:xfrm>
            <a:off x="457200" y="668049"/>
            <a:ext cx="4314825" cy="1957828"/>
          </a:xfrm>
        </p:spPr>
        <p:txBody>
          <a:bodyPr anchor="b">
            <a:normAutofit/>
          </a:bodyPr>
          <a:lstStyle>
            <a:lvl1pPr>
              <a:defRPr sz="4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7A0438A-298D-4466-B55D-F466C345C3CC}"/>
              </a:ext>
            </a:extLst>
          </p:cNvPr>
          <p:cNvSpPr>
            <a:spLocks noGrp="1"/>
          </p:cNvSpPr>
          <p:nvPr>
            <p:ph idx="1"/>
          </p:nvPr>
        </p:nvSpPr>
        <p:spPr>
          <a:xfrm>
            <a:off x="5183188" y="668049"/>
            <a:ext cx="4875212" cy="5231253"/>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C4143104-0579-4974-88D2-61DF1A30D390}"/>
              </a:ext>
            </a:extLst>
          </p:cNvPr>
          <p:cNvSpPr>
            <a:spLocks noGrp="1"/>
          </p:cNvSpPr>
          <p:nvPr>
            <p:ph type="body" sz="half" idx="2"/>
          </p:nvPr>
        </p:nvSpPr>
        <p:spPr>
          <a:xfrm>
            <a:off x="457200" y="2749024"/>
            <a:ext cx="4314825" cy="3119964"/>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A32755-0632-47CB-AA69-7EFB212FA160}"/>
              </a:ext>
            </a:extLst>
          </p:cNvPr>
          <p:cNvSpPr>
            <a:spLocks noGrp="1"/>
          </p:cNvSpPr>
          <p:nvPr>
            <p:ph type="dt" sz="half" idx="10"/>
          </p:nvPr>
        </p:nvSpPr>
        <p:spPr/>
        <p:txBody>
          <a:bodyPr/>
          <a:lstStyle/>
          <a:p>
            <a:fld id="{D208048B-57AF-4F53-BC84-8E0A1033FBEC}" type="datetimeFigureOut">
              <a:rPr lang="en-US" smtClean="0"/>
              <a:t>4/30/2021</a:t>
            </a:fld>
            <a:endParaRPr lang="en-US"/>
          </a:p>
        </p:txBody>
      </p:sp>
      <p:sp>
        <p:nvSpPr>
          <p:cNvPr id="6" name="Footer Placeholder 5">
            <a:extLst>
              <a:ext uri="{FF2B5EF4-FFF2-40B4-BE49-F238E27FC236}">
                <a16:creationId xmlns:a16="http://schemas.microsoft.com/office/drawing/2014/main" id="{38ED0B4F-5B59-4064-A88B-E9938A40FF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512E7F-93B8-4E93-BCB3-ADE74FC1504B}"/>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6755693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F3C1870-4E69-4DE7-BF2F-DE8A7881C640}"/>
              </a:ext>
              <a:ext uri="{C183D7F6-B498-43B3-948B-1728B52AA6E4}">
                <adec:decorative xmlns:adec="http://schemas.microsoft.com/office/drawing/2017/decorative" val="1"/>
              </a:ext>
            </a:extLst>
          </p:cNvPr>
          <p:cNvSpPr/>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1" name="Color Fill">
            <a:extLst>
              <a:ext uri="{FF2B5EF4-FFF2-40B4-BE49-F238E27FC236}">
                <a16:creationId xmlns:a16="http://schemas.microsoft.com/office/drawing/2014/main" id="{7439AB1C-A8A1-4745-9625-B18FE9160BBB}"/>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14" name="Group 13">
            <a:extLst>
              <a:ext uri="{FF2B5EF4-FFF2-40B4-BE49-F238E27FC236}">
                <a16:creationId xmlns:a16="http://schemas.microsoft.com/office/drawing/2014/main" id="{11ADDC4D-D9AA-48F8-BD10-2D20F14607A6}"/>
              </a:ext>
              <a:ext uri="{C183D7F6-B498-43B3-948B-1728B52AA6E4}">
                <adec:decorative xmlns:adec="http://schemas.microsoft.com/office/drawing/2017/decorative" val="1"/>
              </a:ext>
            </a:extLst>
          </p:cNvPr>
          <p:cNvGrpSpPr/>
          <p:nvPr/>
        </p:nvGrpSpPr>
        <p:grpSpPr>
          <a:xfrm>
            <a:off x="10300855" y="0"/>
            <a:ext cx="1891145" cy="5600700"/>
            <a:chOff x="10300855" y="0"/>
            <a:chExt cx="1891145" cy="5600700"/>
          </a:xfrm>
        </p:grpSpPr>
        <p:sp>
          <p:nvSpPr>
            <p:cNvPr id="15" name="Oval 14">
              <a:extLst>
                <a:ext uri="{FF2B5EF4-FFF2-40B4-BE49-F238E27FC236}">
                  <a16:creationId xmlns:a16="http://schemas.microsoft.com/office/drawing/2014/main" id="{C1136312-3085-4615-A743-4EE531585B11}"/>
                </a:ext>
              </a:extLst>
            </p:cNvPr>
            <p:cNvSpPr/>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6" name="Graphic 9">
              <a:extLst>
                <a:ext uri="{FF2B5EF4-FFF2-40B4-BE49-F238E27FC236}">
                  <a16:creationId xmlns:a16="http://schemas.microsoft.com/office/drawing/2014/main" id="{29539FE4-376B-4187-A80A-C98EBA23DA30}"/>
                </a:ext>
              </a:extLst>
            </p:cNvPr>
            <p:cNvSpPr/>
            <p:nvPr/>
          </p:nvSpPr>
          <p:spPr>
            <a:xfrm>
              <a:off x="10330568" y="2199078"/>
              <a:ext cx="1195288" cy="119528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7" name="Freeform: Shape 16">
              <a:extLst>
                <a:ext uri="{FF2B5EF4-FFF2-40B4-BE49-F238E27FC236}">
                  <a16:creationId xmlns:a16="http://schemas.microsoft.com/office/drawing/2014/main" id="{A11DC5D7-2276-4A57-8783-A0EFB00416E9}"/>
                </a:ext>
              </a:extLst>
            </p:cNvPr>
            <p:cNvSpPr/>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8" name="Freeform: Shape 17">
              <a:extLst>
                <a:ext uri="{FF2B5EF4-FFF2-40B4-BE49-F238E27FC236}">
                  <a16:creationId xmlns:a16="http://schemas.microsoft.com/office/drawing/2014/main" id="{57D5B578-4971-4ADC-97D8-B9CEF52AA71B}"/>
                </a:ext>
                <a:ext uri="{C183D7F6-B498-43B3-948B-1728B52AA6E4}">
                  <adec:decorative xmlns:adec="http://schemas.microsoft.com/office/drawing/2017/decorative" val="1"/>
                </a:ext>
              </a:extLst>
            </p:cNvPr>
            <p:cNvSpPr/>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9" name="Graphic 9">
              <a:extLst>
                <a:ext uri="{FF2B5EF4-FFF2-40B4-BE49-F238E27FC236}">
                  <a16:creationId xmlns:a16="http://schemas.microsoft.com/office/drawing/2014/main" id="{2D968E77-E43D-4870-93BC-CBF1947336B3}"/>
                </a:ext>
              </a:extLst>
            </p:cNvPr>
            <p:cNvSpPr/>
            <p:nvPr/>
          </p:nvSpPr>
          <p:spPr>
            <a:xfrm flipH="1">
              <a:off x="10300855" y="0"/>
              <a:ext cx="1891145" cy="1891145"/>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20" name="Graphic 9">
              <a:extLst>
                <a:ext uri="{FF2B5EF4-FFF2-40B4-BE49-F238E27FC236}">
                  <a16:creationId xmlns:a16="http://schemas.microsoft.com/office/drawing/2014/main" id="{1221D41A-E71E-4587-A876-F8778E7C03E1}"/>
                </a:ext>
              </a:extLst>
            </p:cNvPr>
            <p:cNvSpPr/>
            <p:nvPr/>
          </p:nvSpPr>
          <p:spPr>
            <a:xfrm flipH="1">
              <a:off x="10424367" y="122795"/>
              <a:ext cx="1644119" cy="164411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sp>
        <p:nvSpPr>
          <p:cNvPr id="13" name="Texture">
            <a:extLst>
              <a:ext uri="{FF2B5EF4-FFF2-40B4-BE49-F238E27FC236}">
                <a16:creationId xmlns:a16="http://schemas.microsoft.com/office/drawing/2014/main" id="{50457195-385D-490A-91AB-30B969C61953}"/>
              </a:ext>
              <a:ext uri="{C183D7F6-B498-43B3-948B-1728B52AA6E4}">
                <adec:decorative xmlns:adec="http://schemas.microsoft.com/office/drawing/2017/decorative" val="1"/>
              </a:ext>
            </a:extLst>
          </p:cNvPr>
          <p:cNvSpPr/>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7E06FF6D-24FA-4E04-90ED-7DBE228B2AA6}"/>
              </a:ext>
            </a:extLst>
          </p:cNvPr>
          <p:cNvSpPr>
            <a:spLocks noGrp="1"/>
          </p:cNvSpPr>
          <p:nvPr>
            <p:ph type="title"/>
          </p:nvPr>
        </p:nvSpPr>
        <p:spPr>
          <a:xfrm>
            <a:off x="457200" y="668049"/>
            <a:ext cx="4314825" cy="2235711"/>
          </a:xfrm>
        </p:spPr>
        <p:txBody>
          <a:bodyPr anchor="b">
            <a:noAutofit/>
          </a:bodyPr>
          <a:lstStyle>
            <a:lvl1pPr algn="l" defTabSz="914400" rtl="0" eaLnBrk="1" latinLnBrk="0" hangingPunct="1">
              <a:lnSpc>
                <a:spcPct val="90000"/>
              </a:lnSpc>
              <a:spcBef>
                <a:spcPct val="0"/>
              </a:spcBef>
              <a:buNone/>
              <a:defRPr lang="en-US" sz="4400" kern="1200">
                <a:solidFill>
                  <a:schemeClr val="tx1"/>
                </a:solidFill>
                <a:latin typeface="+mj-lt"/>
                <a:ea typeface="+mj-ea"/>
                <a:cs typeface="+mj-cs"/>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4432D78B-0E21-420F-9DFF-6131CB0F7E69}"/>
              </a:ext>
            </a:extLst>
          </p:cNvPr>
          <p:cNvSpPr>
            <a:spLocks noGrp="1"/>
          </p:cNvSpPr>
          <p:nvPr>
            <p:ph type="pic" idx="1"/>
          </p:nvPr>
        </p:nvSpPr>
        <p:spPr>
          <a:xfrm>
            <a:off x="5183188" y="668049"/>
            <a:ext cx="4958436" cy="52312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D8AC2A57-1064-4391-B96B-4D04305E0BE7}"/>
              </a:ext>
            </a:extLst>
          </p:cNvPr>
          <p:cNvSpPr>
            <a:spLocks noGrp="1"/>
          </p:cNvSpPr>
          <p:nvPr>
            <p:ph type="body" sz="half" idx="2"/>
          </p:nvPr>
        </p:nvSpPr>
        <p:spPr>
          <a:xfrm>
            <a:off x="457200" y="2941222"/>
            <a:ext cx="4314825" cy="2927765"/>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FD04EB0-850A-4256-8D12-E01A201A4FE1}"/>
              </a:ext>
            </a:extLst>
          </p:cNvPr>
          <p:cNvSpPr>
            <a:spLocks noGrp="1"/>
          </p:cNvSpPr>
          <p:nvPr>
            <p:ph type="dt" sz="half" idx="10"/>
          </p:nvPr>
        </p:nvSpPr>
        <p:spPr/>
        <p:txBody>
          <a:bodyPr/>
          <a:lstStyle/>
          <a:p>
            <a:fld id="{D208048B-57AF-4F53-BC84-8E0A1033FBEC}" type="datetimeFigureOut">
              <a:rPr lang="en-US" smtClean="0"/>
              <a:t>4/30/2021</a:t>
            </a:fld>
            <a:endParaRPr lang="en-US"/>
          </a:p>
        </p:txBody>
      </p:sp>
      <p:sp>
        <p:nvSpPr>
          <p:cNvPr id="6" name="Footer Placeholder 5">
            <a:extLst>
              <a:ext uri="{FF2B5EF4-FFF2-40B4-BE49-F238E27FC236}">
                <a16:creationId xmlns:a16="http://schemas.microsoft.com/office/drawing/2014/main" id="{7E9CF4AF-C757-4552-AB8A-3B89C37464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62A368-F12B-4B5E-82F0-A6AEE6AF2C83}"/>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19810093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A5B40-C529-41A6-8D06-07AF9430A80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BB5A354-E2A8-4A91-9D7A-36D9E0915CC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5D3944-2E3D-42BC-B83D-7630699D48C5}"/>
              </a:ext>
            </a:extLst>
          </p:cNvPr>
          <p:cNvSpPr>
            <a:spLocks noGrp="1"/>
          </p:cNvSpPr>
          <p:nvPr>
            <p:ph type="dt" sz="half" idx="10"/>
          </p:nvPr>
        </p:nvSpPr>
        <p:spPr/>
        <p:txBody>
          <a:bodyPr/>
          <a:lstStyle/>
          <a:p>
            <a:fld id="{D208048B-57AF-4F53-BC84-8E0A1033FBEC}" type="datetimeFigureOut">
              <a:rPr lang="en-US" smtClean="0"/>
              <a:t>4/30/2021</a:t>
            </a:fld>
            <a:endParaRPr lang="en-US"/>
          </a:p>
        </p:txBody>
      </p:sp>
      <p:sp>
        <p:nvSpPr>
          <p:cNvPr id="5" name="Footer Placeholder 4">
            <a:extLst>
              <a:ext uri="{FF2B5EF4-FFF2-40B4-BE49-F238E27FC236}">
                <a16:creationId xmlns:a16="http://schemas.microsoft.com/office/drawing/2014/main" id="{F2FC57FA-204E-4A7A-BAE2-DF17BB0FFB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BDA36D-49FF-495A-8E25-4CCC98E39032}"/>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4072898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544ECD05-4E94-4A60-8FDA-700BF100B0BA}"/>
              </a:ext>
              <a:ext uri="{C183D7F6-B498-43B3-948B-1728B52AA6E4}">
                <adec:decorative xmlns:adec="http://schemas.microsoft.com/office/drawing/2017/decorative" val="1"/>
              </a:ext>
            </a:extLst>
          </p:cNvPr>
          <p:cNvSpPr/>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8" name="Color Fill">
            <a:extLst>
              <a:ext uri="{FF2B5EF4-FFF2-40B4-BE49-F238E27FC236}">
                <a16:creationId xmlns:a16="http://schemas.microsoft.com/office/drawing/2014/main" id="{8BCB0EB2-4067-418C-9465-9D4C71240E0B}"/>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8" name="Group 7">
            <a:extLst>
              <a:ext uri="{FF2B5EF4-FFF2-40B4-BE49-F238E27FC236}">
                <a16:creationId xmlns:a16="http://schemas.microsoft.com/office/drawing/2014/main" id="{04E37999-41E7-446D-8C53-B904C3CE87A5}"/>
              </a:ext>
              <a:ext uri="{C183D7F6-B498-43B3-948B-1728B52AA6E4}">
                <adec:decorative xmlns:adec="http://schemas.microsoft.com/office/drawing/2017/decorative" val="1"/>
              </a:ext>
            </a:extLst>
          </p:cNvPr>
          <p:cNvGrpSpPr/>
          <p:nvPr/>
        </p:nvGrpSpPr>
        <p:grpSpPr>
          <a:xfrm>
            <a:off x="10300855" y="0"/>
            <a:ext cx="1891145" cy="5600700"/>
            <a:chOff x="10300855" y="0"/>
            <a:chExt cx="1891145" cy="5600700"/>
          </a:xfrm>
        </p:grpSpPr>
        <p:sp>
          <p:nvSpPr>
            <p:cNvPr id="9" name="Oval 8">
              <a:extLst>
                <a:ext uri="{FF2B5EF4-FFF2-40B4-BE49-F238E27FC236}">
                  <a16:creationId xmlns:a16="http://schemas.microsoft.com/office/drawing/2014/main" id="{438A90E8-87F8-4150-B5EB-E19C8A01AFB9}"/>
                </a:ext>
              </a:extLst>
            </p:cNvPr>
            <p:cNvSpPr/>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 name="Graphic 9">
              <a:extLst>
                <a:ext uri="{FF2B5EF4-FFF2-40B4-BE49-F238E27FC236}">
                  <a16:creationId xmlns:a16="http://schemas.microsoft.com/office/drawing/2014/main" id="{724DCA1C-A8E8-4F90-8FAE-85B1426C108A}"/>
                </a:ext>
              </a:extLst>
            </p:cNvPr>
            <p:cNvSpPr/>
            <p:nvPr/>
          </p:nvSpPr>
          <p:spPr>
            <a:xfrm>
              <a:off x="10330568" y="2199078"/>
              <a:ext cx="1195288" cy="119528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1" name="Freeform: Shape 10">
              <a:extLst>
                <a:ext uri="{FF2B5EF4-FFF2-40B4-BE49-F238E27FC236}">
                  <a16:creationId xmlns:a16="http://schemas.microsoft.com/office/drawing/2014/main" id="{158D6291-6756-44E3-9FCE-0B2ECA5EE664}"/>
                </a:ext>
              </a:extLst>
            </p:cNvPr>
            <p:cNvSpPr/>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2" name="Freeform: Shape 11">
              <a:extLst>
                <a:ext uri="{FF2B5EF4-FFF2-40B4-BE49-F238E27FC236}">
                  <a16:creationId xmlns:a16="http://schemas.microsoft.com/office/drawing/2014/main" id="{C37CA96E-9DD9-4172-B63B-50DF43B576DA}"/>
                </a:ext>
                <a:ext uri="{C183D7F6-B498-43B3-948B-1728B52AA6E4}">
                  <adec:decorative xmlns:adec="http://schemas.microsoft.com/office/drawing/2017/decorative" val="1"/>
                </a:ext>
              </a:extLst>
            </p:cNvPr>
            <p:cNvSpPr/>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3" name="Graphic 9">
              <a:extLst>
                <a:ext uri="{FF2B5EF4-FFF2-40B4-BE49-F238E27FC236}">
                  <a16:creationId xmlns:a16="http://schemas.microsoft.com/office/drawing/2014/main" id="{B335AFFE-BF3D-491C-8255-692B9DAC6775}"/>
                </a:ext>
              </a:extLst>
            </p:cNvPr>
            <p:cNvSpPr/>
            <p:nvPr/>
          </p:nvSpPr>
          <p:spPr>
            <a:xfrm flipH="1">
              <a:off x="10300855" y="0"/>
              <a:ext cx="1891145" cy="1891145"/>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14" name="Graphic 9">
              <a:extLst>
                <a:ext uri="{FF2B5EF4-FFF2-40B4-BE49-F238E27FC236}">
                  <a16:creationId xmlns:a16="http://schemas.microsoft.com/office/drawing/2014/main" id="{AA052AAF-7A7C-4EDB-AE2C-FCA3A756C4E5}"/>
                </a:ext>
              </a:extLst>
            </p:cNvPr>
            <p:cNvSpPr/>
            <p:nvPr/>
          </p:nvSpPr>
          <p:spPr>
            <a:xfrm flipH="1">
              <a:off x="10424367" y="122795"/>
              <a:ext cx="1644119" cy="164411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sp>
        <p:nvSpPr>
          <p:cNvPr id="20" name="Texture">
            <a:extLst>
              <a:ext uri="{FF2B5EF4-FFF2-40B4-BE49-F238E27FC236}">
                <a16:creationId xmlns:a16="http://schemas.microsoft.com/office/drawing/2014/main" id="{31F99E9D-6528-47AC-B178-7032D0E17DF8}"/>
              </a:ext>
              <a:ext uri="{C183D7F6-B498-43B3-948B-1728B52AA6E4}">
                <adec:decorative xmlns:adec="http://schemas.microsoft.com/office/drawing/2017/decorative" val="1"/>
              </a:ext>
            </a:extLst>
          </p:cNvPr>
          <p:cNvSpPr/>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dirty="0"/>
          </a:p>
        </p:txBody>
      </p:sp>
      <p:sp>
        <p:nvSpPr>
          <p:cNvPr id="2" name="Vertical Title 1">
            <a:extLst>
              <a:ext uri="{FF2B5EF4-FFF2-40B4-BE49-F238E27FC236}">
                <a16:creationId xmlns:a16="http://schemas.microsoft.com/office/drawing/2014/main" id="{834DD302-622D-4E42-BD6F-FAAA98B3728C}"/>
              </a:ext>
            </a:extLst>
          </p:cNvPr>
          <p:cNvSpPr>
            <a:spLocks noGrp="1"/>
          </p:cNvSpPr>
          <p:nvPr>
            <p:ph type="title" orient="vert"/>
          </p:nvPr>
        </p:nvSpPr>
        <p:spPr>
          <a:xfrm>
            <a:off x="7306311" y="668049"/>
            <a:ext cx="2628900" cy="5508913"/>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4C70D9F5-C907-405F-BE11-571C61745EC6}"/>
              </a:ext>
            </a:extLst>
          </p:cNvPr>
          <p:cNvSpPr>
            <a:spLocks noGrp="1"/>
          </p:cNvSpPr>
          <p:nvPr>
            <p:ph type="body" orient="vert" idx="1"/>
          </p:nvPr>
        </p:nvSpPr>
        <p:spPr>
          <a:xfrm>
            <a:off x="457200" y="668049"/>
            <a:ext cx="6689098" cy="550891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DCFD860-3FBD-4FE7-A9FD-1D4A4D10AABF}"/>
              </a:ext>
            </a:extLst>
          </p:cNvPr>
          <p:cNvSpPr>
            <a:spLocks noGrp="1"/>
          </p:cNvSpPr>
          <p:nvPr>
            <p:ph type="dt" sz="half" idx="10"/>
          </p:nvPr>
        </p:nvSpPr>
        <p:spPr/>
        <p:txBody>
          <a:bodyPr/>
          <a:lstStyle/>
          <a:p>
            <a:fld id="{D208048B-57AF-4F53-BC84-8E0A1033FBEC}" type="datetimeFigureOut">
              <a:rPr lang="en-US" smtClean="0"/>
              <a:t>4/30/2021</a:t>
            </a:fld>
            <a:endParaRPr lang="en-US"/>
          </a:p>
        </p:txBody>
      </p:sp>
      <p:sp>
        <p:nvSpPr>
          <p:cNvPr id="5" name="Footer Placeholder 4">
            <a:extLst>
              <a:ext uri="{FF2B5EF4-FFF2-40B4-BE49-F238E27FC236}">
                <a16:creationId xmlns:a16="http://schemas.microsoft.com/office/drawing/2014/main" id="{560A367B-81B3-4BD3-9C95-18EC0710A2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7D8E54-346D-4D66-BF99-96DA43F80DF8}"/>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26326817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F358BAA-9C8A-4E17-BAD8-32FD6FFEA730}"/>
              </a:ext>
              <a:ext uri="{C183D7F6-B498-43B3-948B-1728B52AA6E4}">
                <adec:decorative xmlns:adec="http://schemas.microsoft.com/office/drawing/2017/decorative" val="1"/>
              </a:ext>
            </a:extLst>
          </p:cNvPr>
          <p:cNvSpPr/>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0" name="Color Fill">
            <a:extLst>
              <a:ext uri="{FF2B5EF4-FFF2-40B4-BE49-F238E27FC236}">
                <a16:creationId xmlns:a16="http://schemas.microsoft.com/office/drawing/2014/main" id="{4D6F41A4-BEE3-4935-9371-4ADEA67A22F9}"/>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13" name="Group 12">
            <a:extLst>
              <a:ext uri="{FF2B5EF4-FFF2-40B4-BE49-F238E27FC236}">
                <a16:creationId xmlns:a16="http://schemas.microsoft.com/office/drawing/2014/main" id="{7726F010-956A-40BC-8A1F-8002DC729B4C}"/>
              </a:ext>
              <a:ext uri="{C183D7F6-B498-43B3-948B-1728B52AA6E4}">
                <adec:decorative xmlns:adec="http://schemas.microsoft.com/office/drawing/2017/decorative" val="1"/>
              </a:ext>
            </a:extLst>
          </p:cNvPr>
          <p:cNvGrpSpPr/>
          <p:nvPr/>
        </p:nvGrpSpPr>
        <p:grpSpPr>
          <a:xfrm>
            <a:off x="8351566" y="0"/>
            <a:ext cx="3840434" cy="6858000"/>
            <a:chOff x="8351565" y="0"/>
            <a:chExt cx="3840434" cy="6858000"/>
          </a:xfrm>
        </p:grpSpPr>
        <p:sp>
          <p:nvSpPr>
            <p:cNvPr id="14" name="Oval 13">
              <a:extLst>
                <a:ext uri="{FF2B5EF4-FFF2-40B4-BE49-F238E27FC236}">
                  <a16:creationId xmlns:a16="http://schemas.microsoft.com/office/drawing/2014/main" id="{D386E468-0048-46C4-ADDD-FBE7A6AE9F31}"/>
                </a:ext>
              </a:extLst>
            </p:cNvPr>
            <p:cNvSpPr/>
            <p:nvPr/>
          </p:nvSpPr>
          <p:spPr>
            <a:xfrm>
              <a:off x="11260165" y="519204"/>
              <a:ext cx="474635" cy="4746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5" name="Freeform: Shape 14">
              <a:extLst>
                <a:ext uri="{FF2B5EF4-FFF2-40B4-BE49-F238E27FC236}">
                  <a16:creationId xmlns:a16="http://schemas.microsoft.com/office/drawing/2014/main" id="{C5B35ED4-0C31-4C8C-A45E-6A3EDEAB2867}"/>
                </a:ext>
              </a:extLst>
            </p:cNvPr>
            <p:cNvSpPr/>
            <p:nvPr/>
          </p:nvSpPr>
          <p:spPr>
            <a:xfrm>
              <a:off x="8385871" y="0"/>
              <a:ext cx="2955657" cy="679194"/>
            </a:xfrm>
            <a:custGeom>
              <a:avLst/>
              <a:gdLst>
                <a:gd name="connsiteX0" fmla="*/ 0 w 2955657"/>
                <a:gd name="connsiteY0" fmla="*/ 0 h 679194"/>
                <a:gd name="connsiteX1" fmla="*/ 2955657 w 2955657"/>
                <a:gd name="connsiteY1" fmla="*/ 0 h 679194"/>
                <a:gd name="connsiteX2" fmla="*/ 2892839 w 2955657"/>
                <a:gd name="connsiteY2" fmla="*/ 84007 h 679194"/>
                <a:gd name="connsiteX3" fmla="*/ 1630760 w 2955657"/>
                <a:gd name="connsiteY3" fmla="*/ 679194 h 679194"/>
                <a:gd name="connsiteX4" fmla="*/ 0 w 2955657"/>
                <a:gd name="connsiteY4" fmla="*/ 679194 h 679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5657" h="679194">
                  <a:moveTo>
                    <a:pt x="0" y="0"/>
                  </a:moveTo>
                  <a:lnTo>
                    <a:pt x="2955657" y="0"/>
                  </a:lnTo>
                  <a:lnTo>
                    <a:pt x="2892839" y="84007"/>
                  </a:lnTo>
                  <a:cubicBezTo>
                    <a:pt x="2592855" y="447504"/>
                    <a:pt x="2138868" y="679194"/>
                    <a:pt x="1630760" y="679194"/>
                  </a:cubicBezTo>
                  <a:lnTo>
                    <a:pt x="0" y="679194"/>
                  </a:ln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16" name="Freeform: Shape 15">
              <a:extLst>
                <a:ext uri="{FF2B5EF4-FFF2-40B4-BE49-F238E27FC236}">
                  <a16:creationId xmlns:a16="http://schemas.microsoft.com/office/drawing/2014/main" id="{B40A1EF3-FA93-48F4-9F82-BC0C79635750}"/>
                </a:ext>
              </a:extLst>
            </p:cNvPr>
            <p:cNvSpPr/>
            <p:nvPr/>
          </p:nvSpPr>
          <p:spPr>
            <a:xfrm>
              <a:off x="8351565" y="4121414"/>
              <a:ext cx="3266317" cy="2736586"/>
            </a:xfrm>
            <a:custGeom>
              <a:avLst/>
              <a:gdLst>
                <a:gd name="connsiteX0" fmla="*/ 1635557 w 3266317"/>
                <a:gd name="connsiteY0" fmla="*/ 0 h 2736586"/>
                <a:gd name="connsiteX1" fmla="*/ 3266317 w 3266317"/>
                <a:gd name="connsiteY1" fmla="*/ 0 h 2736586"/>
                <a:gd name="connsiteX2" fmla="*/ 3266317 w 3266317"/>
                <a:gd name="connsiteY2" fmla="*/ 1630760 h 2736586"/>
                <a:gd name="connsiteX3" fmla="*/ 2892838 w 3266317"/>
                <a:gd name="connsiteY3" fmla="*/ 2671131 h 2736586"/>
                <a:gd name="connsiteX4" fmla="*/ 2833348 w 3266317"/>
                <a:gd name="connsiteY4" fmla="*/ 2736586 h 2736586"/>
                <a:gd name="connsiteX5" fmla="*/ 0 w 3266317"/>
                <a:gd name="connsiteY5" fmla="*/ 2736586 h 2736586"/>
                <a:gd name="connsiteX6" fmla="*/ 0 w 3266317"/>
                <a:gd name="connsiteY6" fmla="*/ 1635558 h 2736586"/>
                <a:gd name="connsiteX7" fmla="*/ 1635557 w 3266317"/>
                <a:gd name="connsiteY7" fmla="*/ 0 h 2736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6317" h="2736586">
                  <a:moveTo>
                    <a:pt x="1635557" y="0"/>
                  </a:moveTo>
                  <a:lnTo>
                    <a:pt x="3266317" y="0"/>
                  </a:lnTo>
                  <a:lnTo>
                    <a:pt x="3266317" y="1630760"/>
                  </a:lnTo>
                  <a:cubicBezTo>
                    <a:pt x="3266317" y="2025955"/>
                    <a:pt x="3126159" y="2388411"/>
                    <a:pt x="2892838" y="2671131"/>
                  </a:cubicBezTo>
                  <a:lnTo>
                    <a:pt x="2833348" y="2736586"/>
                  </a:lnTo>
                  <a:lnTo>
                    <a:pt x="0" y="2736586"/>
                  </a:lnTo>
                  <a:lnTo>
                    <a:pt x="0" y="1635558"/>
                  </a:lnTo>
                  <a:cubicBezTo>
                    <a:pt x="0" y="732255"/>
                    <a:pt x="732254" y="0"/>
                    <a:pt x="1635557" y="0"/>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dirty="0"/>
            </a:p>
          </p:txBody>
        </p:sp>
        <p:sp>
          <p:nvSpPr>
            <p:cNvPr id="17" name="Freeform: Shape 16">
              <a:extLst>
                <a:ext uri="{FF2B5EF4-FFF2-40B4-BE49-F238E27FC236}">
                  <a16:creationId xmlns:a16="http://schemas.microsoft.com/office/drawing/2014/main" id="{A985F09D-6969-44D0-B04F-4EDE0FEDAF63}"/>
                </a:ext>
              </a:extLst>
            </p:cNvPr>
            <p:cNvSpPr/>
            <p:nvPr/>
          </p:nvSpPr>
          <p:spPr>
            <a:xfrm>
              <a:off x="11755674" y="3386384"/>
              <a:ext cx="436325" cy="1309674"/>
            </a:xfrm>
            <a:custGeom>
              <a:avLst/>
              <a:gdLst>
                <a:gd name="connsiteX0" fmla="*/ 470325 w 477612"/>
                <a:gd name="connsiteY0" fmla="*/ 0 h 1433600"/>
                <a:gd name="connsiteX1" fmla="*/ 475607 w 477612"/>
                <a:gd name="connsiteY1" fmla="*/ 3701 h 1433600"/>
                <a:gd name="connsiteX2" fmla="*/ 477612 w 477612"/>
                <a:gd name="connsiteY2" fmla="*/ 5160 h 1433600"/>
                <a:gd name="connsiteX3" fmla="*/ 477612 w 477612"/>
                <a:gd name="connsiteY3" fmla="*/ 1428441 h 1433600"/>
                <a:gd name="connsiteX4" fmla="*/ 475607 w 477612"/>
                <a:gd name="connsiteY4" fmla="*/ 1429900 h 1433600"/>
                <a:gd name="connsiteX5" fmla="*/ 470325 w 477612"/>
                <a:gd name="connsiteY5" fmla="*/ 1433600 h 1433600"/>
                <a:gd name="connsiteX6" fmla="*/ 0 w 477612"/>
                <a:gd name="connsiteY6" fmla="*/ 716800 h 1433600"/>
                <a:gd name="connsiteX7" fmla="*/ 470325 w 477612"/>
                <a:gd name="connsiteY7" fmla="*/ 0 h 14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7612" h="1433600">
                  <a:moveTo>
                    <a:pt x="470325" y="0"/>
                  </a:moveTo>
                  <a:cubicBezTo>
                    <a:pt x="470325" y="0"/>
                    <a:pt x="472162" y="1254"/>
                    <a:pt x="475607" y="3701"/>
                  </a:cubicBezTo>
                  <a:lnTo>
                    <a:pt x="477612" y="5160"/>
                  </a:lnTo>
                  <a:lnTo>
                    <a:pt x="477612" y="1428441"/>
                  </a:lnTo>
                  <a:lnTo>
                    <a:pt x="475607" y="1429900"/>
                  </a:lnTo>
                  <a:cubicBezTo>
                    <a:pt x="472162" y="1432347"/>
                    <a:pt x="470325" y="1433600"/>
                    <a:pt x="470325" y="1433600"/>
                  </a:cubicBezTo>
                  <a:cubicBezTo>
                    <a:pt x="470325" y="1433600"/>
                    <a:pt x="0" y="1112672"/>
                    <a:pt x="0" y="716800"/>
                  </a:cubicBezTo>
                  <a:cubicBezTo>
                    <a:pt x="0" y="320929"/>
                    <a:pt x="470325" y="0"/>
                    <a:pt x="470325" y="0"/>
                  </a:cubicBezTo>
                  <a:close/>
                </a:path>
              </a:pathLst>
            </a:custGeom>
            <a:pattFill prst="pct5">
              <a:fgClr>
                <a:schemeClr val="accent4">
                  <a:lumMod val="20000"/>
                  <a:lumOff val="80000"/>
                </a:schemeClr>
              </a:fgClr>
              <a:bgClr>
                <a:schemeClr val="accent4">
                  <a:lumMod val="60000"/>
                  <a:lumOff val="40000"/>
                </a:schemeClr>
              </a:bgClr>
            </a:pattFill>
            <a:ln w="9525" cap="flat">
              <a:noFill/>
              <a:prstDash val="solid"/>
              <a:miter/>
            </a:ln>
          </p:spPr>
          <p:txBody>
            <a:bodyPr rtlCol="0" anchor="ctr"/>
            <a:lstStyle/>
            <a:p>
              <a:pPr lvl="0"/>
              <a:endParaRPr lang="en-US" dirty="0"/>
            </a:p>
          </p:txBody>
        </p:sp>
        <p:sp>
          <p:nvSpPr>
            <p:cNvPr id="18" name="Graphic 9">
              <a:extLst>
                <a:ext uri="{FF2B5EF4-FFF2-40B4-BE49-F238E27FC236}">
                  <a16:creationId xmlns:a16="http://schemas.microsoft.com/office/drawing/2014/main" id="{003913A0-A3C0-4ED8-8920-318068FBC46F}"/>
                </a:ext>
              </a:extLst>
            </p:cNvPr>
            <p:cNvSpPr/>
            <p:nvPr/>
          </p:nvSpPr>
          <p:spPr>
            <a:xfrm>
              <a:off x="8385870" y="791588"/>
              <a:ext cx="3232012" cy="323201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grpSp>
      <p:sp>
        <p:nvSpPr>
          <p:cNvPr id="12" name="Texture">
            <a:extLst>
              <a:ext uri="{FF2B5EF4-FFF2-40B4-BE49-F238E27FC236}">
                <a16:creationId xmlns:a16="http://schemas.microsoft.com/office/drawing/2014/main" id="{7FE1D329-7CB2-4DF5-B0C0-36DD19EBC66D}"/>
              </a:ext>
              <a:ext uri="{C183D7F6-B498-43B3-948B-1728B52AA6E4}">
                <adec:decorative xmlns:adec="http://schemas.microsoft.com/office/drawing/2017/decorative" val="1"/>
              </a:ext>
            </a:extLst>
          </p:cNvPr>
          <p:cNvSpPr/>
          <p:nvPr/>
        </p:nvSpPr>
        <p:spPr>
          <a:xfrm>
            <a:off x="3048" y="0"/>
            <a:ext cx="12188952" cy="6858000"/>
          </a:xfrm>
          <a:prstGeom prst="rect">
            <a:avLst/>
          </a:prstGeom>
          <a:blipFill dpi="0" rotWithShape="1">
            <a:blip r:embed="rId13">
              <a:alphaModFix amt="6000"/>
            </a:blip>
            <a:srcRect/>
            <a:tile tx="0" ty="0" sx="100000" sy="100000" flip="none" algn="tl"/>
          </a:blipFill>
          <a:ln w="9525" cap="flat">
            <a:noFill/>
            <a:prstDash val="solid"/>
            <a:miter/>
          </a:ln>
        </p:spPr>
        <p:txBody>
          <a:bodyPr rtlCol="0" anchor="ctr"/>
          <a:lstStyle/>
          <a:p>
            <a:endParaRPr lang="en-US" dirty="0"/>
          </a:p>
        </p:txBody>
      </p:sp>
      <p:sp>
        <p:nvSpPr>
          <p:cNvPr id="2" name="Title Placeholder 1">
            <a:extLst>
              <a:ext uri="{FF2B5EF4-FFF2-40B4-BE49-F238E27FC236}">
                <a16:creationId xmlns:a16="http://schemas.microsoft.com/office/drawing/2014/main" id="{093083B5-1505-44FE-894D-AA1AB6D60FCE}"/>
              </a:ext>
            </a:extLst>
          </p:cNvPr>
          <p:cNvSpPr>
            <a:spLocks noGrp="1"/>
          </p:cNvSpPr>
          <p:nvPr>
            <p:ph type="title"/>
          </p:nvPr>
        </p:nvSpPr>
        <p:spPr>
          <a:xfrm>
            <a:off x="457200" y="668049"/>
            <a:ext cx="7685037" cy="1325563"/>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03F3930-F8C8-43B1-BC1A-6264F4ACB2E1}"/>
              </a:ext>
            </a:extLst>
          </p:cNvPr>
          <p:cNvSpPr>
            <a:spLocks noGrp="1"/>
          </p:cNvSpPr>
          <p:nvPr>
            <p:ph type="body" idx="1"/>
          </p:nvPr>
        </p:nvSpPr>
        <p:spPr>
          <a:xfrm>
            <a:off x="457200" y="2096713"/>
            <a:ext cx="7685037" cy="40802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B9F4F2F7-3ECA-43D7-BFF3-FBB407AEAB46}"/>
              </a:ext>
            </a:extLst>
          </p:cNvPr>
          <p:cNvSpPr>
            <a:spLocks noGrp="1"/>
          </p:cNvSpPr>
          <p:nvPr>
            <p:ph type="dt" sz="half" idx="2"/>
          </p:nvPr>
        </p:nvSpPr>
        <p:spPr>
          <a:xfrm>
            <a:off x="457200" y="6356350"/>
            <a:ext cx="2743200" cy="365125"/>
          </a:xfrm>
          <a:prstGeom prst="rect">
            <a:avLst/>
          </a:prstGeom>
        </p:spPr>
        <p:txBody>
          <a:bodyPr vert="horz" lIns="91440" tIns="45720" rIns="91440" bIns="45720" rtlCol="0" anchor="ctr"/>
          <a:lstStyle>
            <a:lvl1pPr algn="l">
              <a:defRPr sz="1000" spc="110" baseline="0">
                <a:solidFill>
                  <a:schemeClr val="tx1">
                    <a:tint val="75000"/>
                  </a:schemeClr>
                </a:solidFill>
              </a:defRPr>
            </a:lvl1pPr>
          </a:lstStyle>
          <a:p>
            <a:fld id="{D208048B-57AF-4F53-BC84-8E0A1033FBEC}" type="datetimeFigureOut">
              <a:rPr lang="en-US" smtClean="0"/>
              <a:pPr/>
              <a:t>4/30/2021</a:t>
            </a:fld>
            <a:endParaRPr lang="en-US" dirty="0"/>
          </a:p>
        </p:txBody>
      </p:sp>
      <p:sp>
        <p:nvSpPr>
          <p:cNvPr id="5" name="Footer Placeholder 4">
            <a:extLst>
              <a:ext uri="{FF2B5EF4-FFF2-40B4-BE49-F238E27FC236}">
                <a16:creationId xmlns:a16="http://schemas.microsoft.com/office/drawing/2014/main" id="{1D3A193F-0B61-43DD-8E45-EFEAC43E3826}"/>
              </a:ext>
            </a:extLst>
          </p:cNvPr>
          <p:cNvSpPr>
            <a:spLocks noGrp="1"/>
          </p:cNvSpPr>
          <p:nvPr>
            <p:ph type="ftr" sz="quarter" idx="3"/>
          </p:nvPr>
        </p:nvSpPr>
        <p:spPr>
          <a:xfrm>
            <a:off x="457200" y="155448"/>
            <a:ext cx="4114800" cy="365125"/>
          </a:xfrm>
          <a:prstGeom prst="rect">
            <a:avLst/>
          </a:prstGeom>
        </p:spPr>
        <p:txBody>
          <a:bodyPr vert="horz" lIns="91440" tIns="45720" rIns="91440" bIns="45720" rtlCol="0" anchor="ctr"/>
          <a:lstStyle>
            <a:lvl1pPr algn="l">
              <a:defRPr sz="1000" spc="110" baseline="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4625961-D3A8-4945-AEE4-EE1952DBDCAE}"/>
              </a:ext>
            </a:extLst>
          </p:cNvPr>
          <p:cNvSpPr>
            <a:spLocks noGrp="1"/>
          </p:cNvSpPr>
          <p:nvPr>
            <p:ph type="sldNum" sz="quarter" idx="4"/>
          </p:nvPr>
        </p:nvSpPr>
        <p:spPr>
          <a:xfrm>
            <a:off x="10954512" y="6355080"/>
            <a:ext cx="795528" cy="365760"/>
          </a:xfrm>
          <a:prstGeom prst="rect">
            <a:avLst/>
          </a:prstGeom>
        </p:spPr>
        <p:txBody>
          <a:bodyPr vert="horz" lIns="91440" tIns="45720" rIns="91440" bIns="45720" rtlCol="0" anchor="ctr"/>
          <a:lstStyle>
            <a:lvl1pPr algn="r">
              <a:defRPr sz="1000" spc="110" baseline="0">
                <a:solidFill>
                  <a:schemeClr val="tx1">
                    <a:tint val="75000"/>
                  </a:schemeClr>
                </a:solidFill>
              </a:defRPr>
            </a:lvl1pPr>
          </a:lstStyle>
          <a:p>
            <a:fld id="{BD8A8A1B-4E1E-43EF-8A39-7D4A3879B941}" type="slidenum">
              <a:rPr lang="en-US" smtClean="0"/>
              <a:pPr/>
              <a:t>‹#›</a:t>
            </a:fld>
            <a:endParaRPr lang="en-US" dirty="0"/>
          </a:p>
        </p:txBody>
      </p:sp>
    </p:spTree>
    <p:extLst>
      <p:ext uri="{BB962C8B-B14F-4D97-AF65-F5344CB8AC3E}">
        <p14:creationId xmlns:p14="http://schemas.microsoft.com/office/powerpoint/2010/main" val="1186051227"/>
      </p:ext>
    </p:extLst>
  </p:cSld>
  <p:clrMap bg1="dk1" tx1="lt1" bg2="dk2" tx2="lt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8.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hyperlink" Target="http://www.nupress.northwestern.edu/content/bridges-memory-volume-2" TargetMode="External"/><Relationship Id="rId7" Type="http://schemas.openxmlformats.org/officeDocument/2006/relationships/hyperlink" Target="https://civicengagement.uchicago.edu/about/staff-directory/bart-schultz/" TargetMode="External"/><Relationship Id="rId2" Type="http://schemas.openxmlformats.org/officeDocument/2006/relationships/hyperlink" Target="https://interactive.wttw.com/dusable-to-obama/bronzeville" TargetMode="External"/><Relationship Id="rId1" Type="http://schemas.openxmlformats.org/officeDocument/2006/relationships/slideLayout" Target="../slideLayouts/slideLayout2.xml"/><Relationship Id="rId6" Type="http://schemas.openxmlformats.org/officeDocument/2006/relationships/hyperlink" Target="http://civicknowledge.uchicago.edu/" TargetMode="External"/><Relationship Id="rId5" Type="http://schemas.openxmlformats.org/officeDocument/2006/relationships/hyperlink" Target="https://smallschoolsworkshop.wordpress.com/" TargetMode="External"/><Relationship Id="rId4" Type="http://schemas.openxmlformats.org/officeDocument/2006/relationships/hyperlink" Target="http://www.nupress.northwestern.edu/content/sacred-ground"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7FSs1e5e0z4&amp;feature=youtu.be" TargetMode="External"/><Relationship Id="rId2" Type="http://schemas.openxmlformats.org/officeDocument/2006/relationships/hyperlink" Target="https://civicknowledge.uchicago.edu/mlk-initiative.shtml" TargetMode="External"/><Relationship Id="rId1" Type="http://schemas.openxmlformats.org/officeDocument/2006/relationships/slideLayout" Target="../slideLayouts/slideLayout2.xml"/><Relationship Id="rId4" Type="http://schemas.openxmlformats.org/officeDocument/2006/relationships/hyperlink" Target="https://www.tiktok.com/@civicknowledgeproject"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40" name="Background Fill">
            <a:extLst>
              <a:ext uri="{FF2B5EF4-FFF2-40B4-BE49-F238E27FC236}">
                <a16:creationId xmlns:a16="http://schemas.microsoft.com/office/drawing/2014/main" id="{A7971386-B2B0-4A38-8D3B-8CF23AAA6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11" name="Color Fill">
            <a:extLst>
              <a:ext uri="{FF2B5EF4-FFF2-40B4-BE49-F238E27FC236}">
                <a16:creationId xmlns:a16="http://schemas.microsoft.com/office/drawing/2014/main" id="{96AE4BD0-E2D6-4FE1-9295-59E338A453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sp>
        <p:nvSpPr>
          <p:cNvPr id="13" name="Texture">
            <a:extLst>
              <a:ext uri="{FF2B5EF4-FFF2-40B4-BE49-F238E27FC236}">
                <a16:creationId xmlns:a16="http://schemas.microsoft.com/office/drawing/2014/main" id="{0D29D77D-2D4E-4868-960B-BEDA724F5C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7" y="-1"/>
            <a:ext cx="12195048"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4F91465E-7F74-4134-BAA7-F8FBDCF681FB}"/>
              </a:ext>
            </a:extLst>
          </p:cNvPr>
          <p:cNvSpPr>
            <a:spLocks noGrp="1"/>
          </p:cNvSpPr>
          <p:nvPr>
            <p:ph type="ctrTitle"/>
          </p:nvPr>
        </p:nvSpPr>
        <p:spPr>
          <a:xfrm>
            <a:off x="457200" y="676656"/>
            <a:ext cx="3277432" cy="3063240"/>
          </a:xfrm>
        </p:spPr>
        <p:txBody>
          <a:bodyPr>
            <a:normAutofit/>
          </a:bodyPr>
          <a:lstStyle/>
          <a:p>
            <a:r>
              <a:rPr lang="en-US" sz="5000"/>
              <a:t>Introducing</a:t>
            </a:r>
          </a:p>
        </p:txBody>
      </p:sp>
      <p:sp>
        <p:nvSpPr>
          <p:cNvPr id="3" name="Subtitle 2">
            <a:extLst>
              <a:ext uri="{FF2B5EF4-FFF2-40B4-BE49-F238E27FC236}">
                <a16:creationId xmlns:a16="http://schemas.microsoft.com/office/drawing/2014/main" id="{079E23B8-0FEE-4983-809F-382022037C31}"/>
              </a:ext>
            </a:extLst>
          </p:cNvPr>
          <p:cNvSpPr>
            <a:spLocks noGrp="1"/>
          </p:cNvSpPr>
          <p:nvPr>
            <p:ph type="subTitle" idx="1"/>
          </p:nvPr>
        </p:nvSpPr>
        <p:spPr>
          <a:xfrm>
            <a:off x="457200" y="3840481"/>
            <a:ext cx="3277432" cy="2347272"/>
          </a:xfrm>
        </p:spPr>
        <p:txBody>
          <a:bodyPr>
            <a:normAutofit/>
          </a:bodyPr>
          <a:lstStyle/>
          <a:p>
            <a:r>
              <a:rPr lang="en-US" dirty="0"/>
              <a:t>The </a:t>
            </a:r>
            <a:r>
              <a:rPr lang="en-US" dirty="0" err="1"/>
              <a:t>UChicago</a:t>
            </a:r>
            <a:r>
              <a:rPr lang="en-US" dirty="0"/>
              <a:t> Civic Knowledge Project’s</a:t>
            </a:r>
          </a:p>
        </p:txBody>
      </p:sp>
      <p:pic>
        <p:nvPicPr>
          <p:cNvPr id="41" name="Picture 3" descr="Puzzle">
            <a:extLst>
              <a:ext uri="{FF2B5EF4-FFF2-40B4-BE49-F238E27FC236}">
                <a16:creationId xmlns:a16="http://schemas.microsoft.com/office/drawing/2014/main" id="{E75FAD62-EE10-476B-9AC4-1251C3CCE306}"/>
              </a:ext>
            </a:extLst>
          </p:cNvPr>
          <p:cNvPicPr>
            <a:picLocks noChangeAspect="1"/>
          </p:cNvPicPr>
          <p:nvPr/>
        </p:nvPicPr>
        <p:blipFill rotWithShape="1">
          <a:blip r:embed="rId3"/>
          <a:srcRect l="9391" r="10457" b="-1"/>
          <a:stretch/>
        </p:blipFill>
        <p:spPr>
          <a:xfrm>
            <a:off x="3957208" y="-406390"/>
            <a:ext cx="8234792" cy="6857990"/>
          </a:xfrm>
          <a:custGeom>
            <a:avLst/>
            <a:gdLst/>
            <a:ahLst/>
            <a:cxnLst/>
            <a:rect l="l" t="t" r="r" b="b"/>
            <a:pathLst>
              <a:path w="8234792" h="6821666">
                <a:moveTo>
                  <a:pt x="2322410" y="0"/>
                </a:moveTo>
                <a:lnTo>
                  <a:pt x="8234792" y="0"/>
                </a:lnTo>
                <a:lnTo>
                  <a:pt x="8234792" y="4503719"/>
                </a:lnTo>
                <a:lnTo>
                  <a:pt x="8215888" y="4629599"/>
                </a:lnTo>
                <a:cubicBezTo>
                  <a:pt x="8049795" y="5454493"/>
                  <a:pt x="7647096" y="6191792"/>
                  <a:pt x="7082996" y="6765066"/>
                </a:cubicBezTo>
                <a:lnTo>
                  <a:pt x="7021717" y="6821666"/>
                </a:lnTo>
                <a:lnTo>
                  <a:pt x="0" y="6821666"/>
                </a:lnTo>
                <a:lnTo>
                  <a:pt x="0" y="3790727"/>
                </a:lnTo>
                <a:cubicBezTo>
                  <a:pt x="0" y="2186928"/>
                  <a:pt x="879517" y="791919"/>
                  <a:pt x="2175128" y="76659"/>
                </a:cubicBezTo>
                <a:close/>
              </a:path>
            </a:pathLst>
          </a:custGeom>
        </p:spPr>
      </p:pic>
      <p:pic>
        <p:nvPicPr>
          <p:cNvPr id="6" name="Picture 5" descr="A picture containing diagram&#10;&#10;Description automatically generated">
            <a:extLst>
              <a:ext uri="{FF2B5EF4-FFF2-40B4-BE49-F238E27FC236}">
                <a16:creationId xmlns:a16="http://schemas.microsoft.com/office/drawing/2014/main" id="{6CF76FA6-9D10-4266-AEA8-789C9D1EF8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0952" y="1183645"/>
            <a:ext cx="6858000" cy="3677920"/>
          </a:xfrm>
          <a:prstGeom prst="rect">
            <a:avLst/>
          </a:prstGeom>
        </p:spPr>
      </p:pic>
    </p:spTree>
    <p:extLst>
      <p:ext uri="{BB962C8B-B14F-4D97-AF65-F5344CB8AC3E}">
        <p14:creationId xmlns:p14="http://schemas.microsoft.com/office/powerpoint/2010/main" val="36747784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F358BAA-9C8A-4E17-BAD8-32FD6FFEA7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1" name="Color Fill">
            <a:extLst>
              <a:ext uri="{FF2B5EF4-FFF2-40B4-BE49-F238E27FC236}">
                <a16:creationId xmlns:a16="http://schemas.microsoft.com/office/drawing/2014/main" id="{4D6F41A4-BEE3-4935-9371-4ADEA67A22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13" name="Group 12">
            <a:extLst>
              <a:ext uri="{FF2B5EF4-FFF2-40B4-BE49-F238E27FC236}">
                <a16:creationId xmlns:a16="http://schemas.microsoft.com/office/drawing/2014/main" id="{7726F010-956A-40BC-8A1F-8002DC729B4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351566" y="0"/>
            <a:ext cx="3840434" cy="6858000"/>
            <a:chOff x="8351565" y="0"/>
            <a:chExt cx="3840434" cy="6858000"/>
          </a:xfrm>
        </p:grpSpPr>
        <p:sp>
          <p:nvSpPr>
            <p:cNvPr id="14" name="Oval 13">
              <a:extLst>
                <a:ext uri="{FF2B5EF4-FFF2-40B4-BE49-F238E27FC236}">
                  <a16:creationId xmlns:a16="http://schemas.microsoft.com/office/drawing/2014/main" id="{D386E468-0048-46C4-ADDD-FBE7A6AE9F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260165" y="519204"/>
              <a:ext cx="474635" cy="4746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5" name="Freeform: Shape 14">
              <a:extLst>
                <a:ext uri="{FF2B5EF4-FFF2-40B4-BE49-F238E27FC236}">
                  <a16:creationId xmlns:a16="http://schemas.microsoft.com/office/drawing/2014/main" id="{C5B35ED4-0C31-4C8C-A45E-6A3EDEAB28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1" y="0"/>
              <a:ext cx="2955657" cy="679194"/>
            </a:xfrm>
            <a:custGeom>
              <a:avLst/>
              <a:gdLst>
                <a:gd name="connsiteX0" fmla="*/ 0 w 2955657"/>
                <a:gd name="connsiteY0" fmla="*/ 0 h 679194"/>
                <a:gd name="connsiteX1" fmla="*/ 2955657 w 2955657"/>
                <a:gd name="connsiteY1" fmla="*/ 0 h 679194"/>
                <a:gd name="connsiteX2" fmla="*/ 2892839 w 2955657"/>
                <a:gd name="connsiteY2" fmla="*/ 84007 h 679194"/>
                <a:gd name="connsiteX3" fmla="*/ 1630760 w 2955657"/>
                <a:gd name="connsiteY3" fmla="*/ 679194 h 679194"/>
                <a:gd name="connsiteX4" fmla="*/ 0 w 2955657"/>
                <a:gd name="connsiteY4" fmla="*/ 679194 h 679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5657" h="679194">
                  <a:moveTo>
                    <a:pt x="0" y="0"/>
                  </a:moveTo>
                  <a:lnTo>
                    <a:pt x="2955657" y="0"/>
                  </a:lnTo>
                  <a:lnTo>
                    <a:pt x="2892839" y="84007"/>
                  </a:lnTo>
                  <a:cubicBezTo>
                    <a:pt x="2592855" y="447504"/>
                    <a:pt x="2138868" y="679194"/>
                    <a:pt x="1630760" y="679194"/>
                  </a:cubicBezTo>
                  <a:lnTo>
                    <a:pt x="0" y="679194"/>
                  </a:ln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16" name="Freeform: Shape 15">
              <a:extLst>
                <a:ext uri="{FF2B5EF4-FFF2-40B4-BE49-F238E27FC236}">
                  <a16:creationId xmlns:a16="http://schemas.microsoft.com/office/drawing/2014/main" id="{B40A1EF3-FA93-48F4-9F82-BC0C796357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51565" y="4121414"/>
              <a:ext cx="3266317" cy="2736586"/>
            </a:xfrm>
            <a:custGeom>
              <a:avLst/>
              <a:gdLst>
                <a:gd name="connsiteX0" fmla="*/ 1635557 w 3266317"/>
                <a:gd name="connsiteY0" fmla="*/ 0 h 2736586"/>
                <a:gd name="connsiteX1" fmla="*/ 3266317 w 3266317"/>
                <a:gd name="connsiteY1" fmla="*/ 0 h 2736586"/>
                <a:gd name="connsiteX2" fmla="*/ 3266317 w 3266317"/>
                <a:gd name="connsiteY2" fmla="*/ 1630760 h 2736586"/>
                <a:gd name="connsiteX3" fmla="*/ 2892838 w 3266317"/>
                <a:gd name="connsiteY3" fmla="*/ 2671131 h 2736586"/>
                <a:gd name="connsiteX4" fmla="*/ 2833348 w 3266317"/>
                <a:gd name="connsiteY4" fmla="*/ 2736586 h 2736586"/>
                <a:gd name="connsiteX5" fmla="*/ 0 w 3266317"/>
                <a:gd name="connsiteY5" fmla="*/ 2736586 h 2736586"/>
                <a:gd name="connsiteX6" fmla="*/ 0 w 3266317"/>
                <a:gd name="connsiteY6" fmla="*/ 1635558 h 2736586"/>
                <a:gd name="connsiteX7" fmla="*/ 1635557 w 3266317"/>
                <a:gd name="connsiteY7" fmla="*/ 0 h 2736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6317" h="2736586">
                  <a:moveTo>
                    <a:pt x="1635557" y="0"/>
                  </a:moveTo>
                  <a:lnTo>
                    <a:pt x="3266317" y="0"/>
                  </a:lnTo>
                  <a:lnTo>
                    <a:pt x="3266317" y="1630760"/>
                  </a:lnTo>
                  <a:cubicBezTo>
                    <a:pt x="3266317" y="2025955"/>
                    <a:pt x="3126159" y="2388411"/>
                    <a:pt x="2892838" y="2671131"/>
                  </a:cubicBezTo>
                  <a:lnTo>
                    <a:pt x="2833348" y="2736586"/>
                  </a:lnTo>
                  <a:lnTo>
                    <a:pt x="0" y="2736586"/>
                  </a:lnTo>
                  <a:lnTo>
                    <a:pt x="0" y="1635558"/>
                  </a:lnTo>
                  <a:cubicBezTo>
                    <a:pt x="0" y="732255"/>
                    <a:pt x="732254" y="0"/>
                    <a:pt x="1635557" y="0"/>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dirty="0"/>
            </a:p>
          </p:txBody>
        </p:sp>
        <p:sp>
          <p:nvSpPr>
            <p:cNvPr id="17" name="Freeform: Shape 16">
              <a:extLst>
                <a:ext uri="{FF2B5EF4-FFF2-40B4-BE49-F238E27FC236}">
                  <a16:creationId xmlns:a16="http://schemas.microsoft.com/office/drawing/2014/main" id="{A985F09D-6969-44D0-B04F-4EDE0FEDAF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55674" y="3386384"/>
              <a:ext cx="436325" cy="1309674"/>
            </a:xfrm>
            <a:custGeom>
              <a:avLst/>
              <a:gdLst>
                <a:gd name="connsiteX0" fmla="*/ 470325 w 477612"/>
                <a:gd name="connsiteY0" fmla="*/ 0 h 1433600"/>
                <a:gd name="connsiteX1" fmla="*/ 475607 w 477612"/>
                <a:gd name="connsiteY1" fmla="*/ 3701 h 1433600"/>
                <a:gd name="connsiteX2" fmla="*/ 477612 w 477612"/>
                <a:gd name="connsiteY2" fmla="*/ 5160 h 1433600"/>
                <a:gd name="connsiteX3" fmla="*/ 477612 w 477612"/>
                <a:gd name="connsiteY3" fmla="*/ 1428441 h 1433600"/>
                <a:gd name="connsiteX4" fmla="*/ 475607 w 477612"/>
                <a:gd name="connsiteY4" fmla="*/ 1429900 h 1433600"/>
                <a:gd name="connsiteX5" fmla="*/ 470325 w 477612"/>
                <a:gd name="connsiteY5" fmla="*/ 1433600 h 1433600"/>
                <a:gd name="connsiteX6" fmla="*/ 0 w 477612"/>
                <a:gd name="connsiteY6" fmla="*/ 716800 h 1433600"/>
                <a:gd name="connsiteX7" fmla="*/ 470325 w 477612"/>
                <a:gd name="connsiteY7" fmla="*/ 0 h 14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7612" h="1433600">
                  <a:moveTo>
                    <a:pt x="470325" y="0"/>
                  </a:moveTo>
                  <a:cubicBezTo>
                    <a:pt x="470325" y="0"/>
                    <a:pt x="472162" y="1254"/>
                    <a:pt x="475607" y="3701"/>
                  </a:cubicBezTo>
                  <a:lnTo>
                    <a:pt x="477612" y="5160"/>
                  </a:lnTo>
                  <a:lnTo>
                    <a:pt x="477612" y="1428441"/>
                  </a:lnTo>
                  <a:lnTo>
                    <a:pt x="475607" y="1429900"/>
                  </a:lnTo>
                  <a:cubicBezTo>
                    <a:pt x="472162" y="1432347"/>
                    <a:pt x="470325" y="1433600"/>
                    <a:pt x="470325" y="1433600"/>
                  </a:cubicBezTo>
                  <a:cubicBezTo>
                    <a:pt x="470325" y="1433600"/>
                    <a:pt x="0" y="1112672"/>
                    <a:pt x="0" y="716800"/>
                  </a:cubicBezTo>
                  <a:cubicBezTo>
                    <a:pt x="0" y="320929"/>
                    <a:pt x="470325" y="0"/>
                    <a:pt x="470325" y="0"/>
                  </a:cubicBezTo>
                  <a:close/>
                </a:path>
              </a:pathLst>
            </a:custGeom>
            <a:pattFill prst="pct5">
              <a:fgClr>
                <a:schemeClr val="accent4">
                  <a:lumMod val="20000"/>
                  <a:lumOff val="80000"/>
                </a:schemeClr>
              </a:fgClr>
              <a:bgClr>
                <a:schemeClr val="accent4">
                  <a:lumMod val="60000"/>
                  <a:lumOff val="40000"/>
                </a:schemeClr>
              </a:bgClr>
            </a:pattFill>
            <a:ln w="9525" cap="flat">
              <a:noFill/>
              <a:prstDash val="solid"/>
              <a:miter/>
            </a:ln>
          </p:spPr>
          <p:txBody>
            <a:bodyPr rtlCol="0" anchor="ctr"/>
            <a:lstStyle/>
            <a:p>
              <a:pPr lvl="0"/>
              <a:endParaRPr lang="en-US" dirty="0"/>
            </a:p>
          </p:txBody>
        </p:sp>
        <p:sp>
          <p:nvSpPr>
            <p:cNvPr id="18" name="Graphic 9">
              <a:extLst>
                <a:ext uri="{FF2B5EF4-FFF2-40B4-BE49-F238E27FC236}">
                  <a16:creationId xmlns:a16="http://schemas.microsoft.com/office/drawing/2014/main" id="{003913A0-A3C0-4ED8-8920-318068FBC4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0" y="791588"/>
              <a:ext cx="3232012" cy="323201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grpSp>
      <p:sp>
        <p:nvSpPr>
          <p:cNvPr id="20" name="Texture">
            <a:extLst>
              <a:ext uri="{FF2B5EF4-FFF2-40B4-BE49-F238E27FC236}">
                <a16:creationId xmlns:a16="http://schemas.microsoft.com/office/drawing/2014/main" id="{7FE1D329-7CB2-4DF5-B0C0-36DD19EBC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dirty="0"/>
          </a:p>
        </p:txBody>
      </p:sp>
      <p:sp>
        <p:nvSpPr>
          <p:cNvPr id="22" name="Background Fill">
            <a:extLst>
              <a:ext uri="{FF2B5EF4-FFF2-40B4-BE49-F238E27FC236}">
                <a16:creationId xmlns:a16="http://schemas.microsoft.com/office/drawing/2014/main" id="{B6D694DB-A3FC-4F14-A225-17BEBA4416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w="9525" cap="flat">
            <a:noFill/>
            <a:prstDash val="solid"/>
            <a:miter/>
          </a:ln>
        </p:spPr>
        <p:txBody>
          <a:bodyPr rtlCol="0" anchor="ctr"/>
          <a:lstStyle/>
          <a:p>
            <a:endParaRPr lang="en-US">
              <a:solidFill>
                <a:schemeClr val="tx1"/>
              </a:solidFill>
            </a:endParaRPr>
          </a:p>
        </p:txBody>
      </p:sp>
      <p:pic>
        <p:nvPicPr>
          <p:cNvPr id="5" name="Picture 4" descr="Orange coloured pencil standing out from the crowd of black pencils">
            <a:extLst>
              <a:ext uri="{FF2B5EF4-FFF2-40B4-BE49-F238E27FC236}">
                <a16:creationId xmlns:a16="http://schemas.microsoft.com/office/drawing/2014/main" id="{EC0E5764-76F3-4856-9E80-12AAD1983BA2}"/>
              </a:ext>
            </a:extLst>
          </p:cNvPr>
          <p:cNvPicPr>
            <a:picLocks noChangeAspect="1"/>
          </p:cNvPicPr>
          <p:nvPr/>
        </p:nvPicPr>
        <p:blipFill rotWithShape="1">
          <a:blip r:embed="rId3">
            <a:alphaModFix amt="60000"/>
          </a:blip>
          <a:srcRect t="6227" r="-1" b="-1"/>
          <a:stretch/>
        </p:blipFill>
        <p:spPr>
          <a:xfrm>
            <a:off x="20" y="10"/>
            <a:ext cx="12188921" cy="6857990"/>
          </a:xfrm>
          <a:prstGeom prst="rect">
            <a:avLst/>
          </a:prstGeom>
        </p:spPr>
      </p:pic>
      <p:sp>
        <p:nvSpPr>
          <p:cNvPr id="2" name="Title 1">
            <a:extLst>
              <a:ext uri="{FF2B5EF4-FFF2-40B4-BE49-F238E27FC236}">
                <a16:creationId xmlns:a16="http://schemas.microsoft.com/office/drawing/2014/main" id="{22855892-F2E6-4200-A39E-923AB9F10E5B}"/>
              </a:ext>
            </a:extLst>
          </p:cNvPr>
          <p:cNvSpPr>
            <a:spLocks noGrp="1"/>
          </p:cNvSpPr>
          <p:nvPr>
            <p:ph type="title"/>
          </p:nvPr>
        </p:nvSpPr>
        <p:spPr>
          <a:xfrm>
            <a:off x="394233" y="686020"/>
            <a:ext cx="8630138" cy="2742980"/>
          </a:xfrm>
        </p:spPr>
        <p:txBody>
          <a:bodyPr vert="horz" lIns="91440" tIns="45720" rIns="91440" bIns="45720" rtlCol="0" anchor="b">
            <a:normAutofit/>
          </a:bodyPr>
          <a:lstStyle/>
          <a:p>
            <a:r>
              <a:rPr lang="en-US" sz="5400">
                <a:solidFill>
                  <a:srgbClr val="FFFFFF"/>
                </a:solidFill>
              </a:rPr>
              <a:t>Winning Words from the South Side</a:t>
            </a:r>
          </a:p>
        </p:txBody>
      </p:sp>
      <p:sp>
        <p:nvSpPr>
          <p:cNvPr id="3" name="Content Placeholder 2">
            <a:extLst>
              <a:ext uri="{FF2B5EF4-FFF2-40B4-BE49-F238E27FC236}">
                <a16:creationId xmlns:a16="http://schemas.microsoft.com/office/drawing/2014/main" id="{82F8685A-3748-456E-825B-4B04C9C6AA5C}"/>
              </a:ext>
            </a:extLst>
          </p:cNvPr>
          <p:cNvSpPr>
            <a:spLocks noGrp="1"/>
          </p:cNvSpPr>
          <p:nvPr>
            <p:ph idx="1"/>
          </p:nvPr>
        </p:nvSpPr>
        <p:spPr>
          <a:xfrm>
            <a:off x="394233" y="3602038"/>
            <a:ext cx="8630138" cy="2569942"/>
          </a:xfrm>
        </p:spPr>
        <p:txBody>
          <a:bodyPr vert="horz" lIns="91440" tIns="45720" rIns="91440" bIns="45720" rtlCol="0">
            <a:normAutofit/>
          </a:bodyPr>
          <a:lstStyle/>
          <a:p>
            <a:pPr marL="0" indent="0">
              <a:buNone/>
            </a:pPr>
            <a:r>
              <a:rPr lang="en-US" sz="2400" dirty="0">
                <a:solidFill>
                  <a:srgbClr val="FFFFFF"/>
                </a:solidFill>
              </a:rPr>
              <a:t>A course in critical thinking, philosophy, civic knowledge, and democratic practice grounded in …</a:t>
            </a:r>
          </a:p>
        </p:txBody>
      </p:sp>
      <p:grpSp>
        <p:nvGrpSpPr>
          <p:cNvPr id="24" name="Group 23">
            <a:extLst>
              <a:ext uri="{FF2B5EF4-FFF2-40B4-BE49-F238E27FC236}">
                <a16:creationId xmlns:a16="http://schemas.microsoft.com/office/drawing/2014/main" id="{D4433877-8295-4A0D-94F7-BFD8A63360E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300855" y="0"/>
            <a:ext cx="1891145" cy="5600700"/>
            <a:chOff x="10300855" y="0"/>
            <a:chExt cx="1891145" cy="5600700"/>
          </a:xfrm>
        </p:grpSpPr>
        <p:sp>
          <p:nvSpPr>
            <p:cNvPr id="25" name="Oval 24">
              <a:extLst>
                <a:ext uri="{FF2B5EF4-FFF2-40B4-BE49-F238E27FC236}">
                  <a16:creationId xmlns:a16="http://schemas.microsoft.com/office/drawing/2014/main" id="{51FD208E-0612-408E-9D15-241B453251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6" name="Graphic 9">
              <a:extLst>
                <a:ext uri="{FF2B5EF4-FFF2-40B4-BE49-F238E27FC236}">
                  <a16:creationId xmlns:a16="http://schemas.microsoft.com/office/drawing/2014/main" id="{0005FEAC-EF53-4E59-AFAA-B72D0F702B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30568" y="2199078"/>
              <a:ext cx="1195288" cy="119528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27" name="Freeform: Shape 26">
              <a:extLst>
                <a:ext uri="{FF2B5EF4-FFF2-40B4-BE49-F238E27FC236}">
                  <a16:creationId xmlns:a16="http://schemas.microsoft.com/office/drawing/2014/main" id="{20D9F4E7-B583-4E44-AE18-421B268FBA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28" name="Freeform: Shape 27">
              <a:extLst>
                <a:ext uri="{FF2B5EF4-FFF2-40B4-BE49-F238E27FC236}">
                  <a16:creationId xmlns:a16="http://schemas.microsoft.com/office/drawing/2014/main" id="{3C41D6DC-5CB2-4929-AAA8-328E7AA84D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29" name="Graphic 9">
              <a:extLst>
                <a:ext uri="{FF2B5EF4-FFF2-40B4-BE49-F238E27FC236}">
                  <a16:creationId xmlns:a16="http://schemas.microsoft.com/office/drawing/2014/main" id="{810D7DDE-644B-4D22-86B4-C3FEDF985A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0300855" y="0"/>
              <a:ext cx="1891145" cy="1891145"/>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30" name="Graphic 9">
              <a:extLst>
                <a:ext uri="{FF2B5EF4-FFF2-40B4-BE49-F238E27FC236}">
                  <a16:creationId xmlns:a16="http://schemas.microsoft.com/office/drawing/2014/main" id="{5777DB78-76A6-4C7E-884B-AE5A8540D7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0424367" y="122795"/>
              <a:ext cx="1644119" cy="164411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spTree>
    <p:extLst>
      <p:ext uri="{BB962C8B-B14F-4D97-AF65-F5344CB8AC3E}">
        <p14:creationId xmlns:p14="http://schemas.microsoft.com/office/powerpoint/2010/main" val="2368118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nodeType="withEffect">
                                  <p:stCondLst>
                                    <p:cond delay="0"/>
                                  </p:stCondLst>
                                  <p:iterate>
                                    <p:tmPct val="10000"/>
                                  </p:iterate>
                                  <p:childTnLst>
                                    <p:set>
                                      <p:cBhvr>
                                        <p:cTn id="9" dur="1" fill="hold">
                                          <p:stCondLst>
                                            <p:cond delay="0"/>
                                          </p:stCondLst>
                                        </p:cTn>
                                        <p:tgtEl>
                                          <p:spTgt spid="5"/>
                                        </p:tgtEl>
                                        <p:attrNameLst>
                                          <p:attrName>style.visibility</p:attrName>
                                        </p:attrNameLst>
                                      </p:cBhvr>
                                      <p:to>
                                        <p:strVal val="visible"/>
                                      </p:to>
                                    </p:set>
                                    <p:animEffect transition="in" filter="fade">
                                      <p:cBhvr>
                                        <p:cTn id="10" dur="7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2C87C-7103-4E81-9DD4-335BCC5FD8C5}"/>
              </a:ext>
            </a:extLst>
          </p:cNvPr>
          <p:cNvSpPr>
            <a:spLocks noGrp="1"/>
          </p:cNvSpPr>
          <p:nvPr>
            <p:ph type="title"/>
          </p:nvPr>
        </p:nvSpPr>
        <p:spPr/>
        <p:txBody>
          <a:bodyPr>
            <a:normAutofit fontScale="90000"/>
          </a:bodyPr>
          <a:lstStyle/>
          <a:p>
            <a:r>
              <a:rPr lang="en-US" dirty="0"/>
              <a:t>The Sacred Ground of Chicago’s legendary educator and activist </a:t>
            </a:r>
            <a:r>
              <a:rPr lang="en-US" dirty="0" err="1"/>
              <a:t>Timuel</a:t>
            </a:r>
            <a:r>
              <a:rPr lang="en-US" dirty="0"/>
              <a:t> D. Black!</a:t>
            </a:r>
          </a:p>
        </p:txBody>
      </p:sp>
      <p:pic>
        <p:nvPicPr>
          <p:cNvPr id="1028" name="Picture 4">
            <a:extLst>
              <a:ext uri="{FF2B5EF4-FFF2-40B4-BE49-F238E27FC236}">
                <a16:creationId xmlns:a16="http://schemas.microsoft.com/office/drawing/2014/main" id="{553FFF69-6E7C-46DE-A3D3-661F3D987ED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25634" y="2275840"/>
            <a:ext cx="3489166" cy="429768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imuel Black - Wikipedia">
            <a:extLst>
              <a:ext uri="{FF2B5EF4-FFF2-40B4-BE49-F238E27FC236}">
                <a16:creationId xmlns:a16="http://schemas.microsoft.com/office/drawing/2014/main" id="{B963A30F-0CA7-4F1A-A855-6EFA4AE770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0294" y="2316163"/>
            <a:ext cx="2130425" cy="303815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Timuel Black - Wikipedia">
            <a:extLst>
              <a:ext uri="{FF2B5EF4-FFF2-40B4-BE49-F238E27FC236}">
                <a16:creationId xmlns:a16="http://schemas.microsoft.com/office/drawing/2014/main" id="{AA8BF860-1F8E-47A8-8448-B170CFB2E1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0719" y="2316163"/>
            <a:ext cx="1619250" cy="2428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64428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92" name="Rectangle 191">
            <a:extLst>
              <a:ext uri="{FF2B5EF4-FFF2-40B4-BE49-F238E27FC236}">
                <a16:creationId xmlns:a16="http://schemas.microsoft.com/office/drawing/2014/main" id="{0F358BAA-9C8A-4E17-BAD8-32FD6FFEA7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93" name="Color Fill">
            <a:extLst>
              <a:ext uri="{FF2B5EF4-FFF2-40B4-BE49-F238E27FC236}">
                <a16:creationId xmlns:a16="http://schemas.microsoft.com/office/drawing/2014/main" id="{4D6F41A4-BEE3-4935-9371-4ADEA67A22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194" name="Group 193">
            <a:extLst>
              <a:ext uri="{FF2B5EF4-FFF2-40B4-BE49-F238E27FC236}">
                <a16:creationId xmlns:a16="http://schemas.microsoft.com/office/drawing/2014/main" id="{7726F010-956A-40BC-8A1F-8002DC729B4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351566" y="0"/>
            <a:ext cx="3840434" cy="6858000"/>
            <a:chOff x="8351565" y="0"/>
            <a:chExt cx="3840434" cy="6858000"/>
          </a:xfrm>
        </p:grpSpPr>
        <p:sp>
          <p:nvSpPr>
            <p:cNvPr id="195" name="Oval 194">
              <a:extLst>
                <a:ext uri="{FF2B5EF4-FFF2-40B4-BE49-F238E27FC236}">
                  <a16:creationId xmlns:a16="http://schemas.microsoft.com/office/drawing/2014/main" id="{D386E468-0048-46C4-ADDD-FBE7A6AE9F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260165" y="519204"/>
              <a:ext cx="474635" cy="4746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96" name="Freeform: Shape 195">
              <a:extLst>
                <a:ext uri="{FF2B5EF4-FFF2-40B4-BE49-F238E27FC236}">
                  <a16:creationId xmlns:a16="http://schemas.microsoft.com/office/drawing/2014/main" id="{C5B35ED4-0C31-4C8C-A45E-6A3EDEAB28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1" y="0"/>
              <a:ext cx="2955657" cy="679194"/>
            </a:xfrm>
            <a:custGeom>
              <a:avLst/>
              <a:gdLst>
                <a:gd name="connsiteX0" fmla="*/ 0 w 2955657"/>
                <a:gd name="connsiteY0" fmla="*/ 0 h 679194"/>
                <a:gd name="connsiteX1" fmla="*/ 2955657 w 2955657"/>
                <a:gd name="connsiteY1" fmla="*/ 0 h 679194"/>
                <a:gd name="connsiteX2" fmla="*/ 2892839 w 2955657"/>
                <a:gd name="connsiteY2" fmla="*/ 84007 h 679194"/>
                <a:gd name="connsiteX3" fmla="*/ 1630760 w 2955657"/>
                <a:gd name="connsiteY3" fmla="*/ 679194 h 679194"/>
                <a:gd name="connsiteX4" fmla="*/ 0 w 2955657"/>
                <a:gd name="connsiteY4" fmla="*/ 679194 h 679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5657" h="679194">
                  <a:moveTo>
                    <a:pt x="0" y="0"/>
                  </a:moveTo>
                  <a:lnTo>
                    <a:pt x="2955657" y="0"/>
                  </a:lnTo>
                  <a:lnTo>
                    <a:pt x="2892839" y="84007"/>
                  </a:lnTo>
                  <a:cubicBezTo>
                    <a:pt x="2592855" y="447504"/>
                    <a:pt x="2138868" y="679194"/>
                    <a:pt x="1630760" y="679194"/>
                  </a:cubicBezTo>
                  <a:lnTo>
                    <a:pt x="0" y="679194"/>
                  </a:ln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197" name="Freeform: Shape 196">
              <a:extLst>
                <a:ext uri="{FF2B5EF4-FFF2-40B4-BE49-F238E27FC236}">
                  <a16:creationId xmlns:a16="http://schemas.microsoft.com/office/drawing/2014/main" id="{B40A1EF3-FA93-48F4-9F82-BC0C796357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51565" y="4121414"/>
              <a:ext cx="3266317" cy="2736586"/>
            </a:xfrm>
            <a:custGeom>
              <a:avLst/>
              <a:gdLst>
                <a:gd name="connsiteX0" fmla="*/ 1635557 w 3266317"/>
                <a:gd name="connsiteY0" fmla="*/ 0 h 2736586"/>
                <a:gd name="connsiteX1" fmla="*/ 3266317 w 3266317"/>
                <a:gd name="connsiteY1" fmla="*/ 0 h 2736586"/>
                <a:gd name="connsiteX2" fmla="*/ 3266317 w 3266317"/>
                <a:gd name="connsiteY2" fmla="*/ 1630760 h 2736586"/>
                <a:gd name="connsiteX3" fmla="*/ 2892838 w 3266317"/>
                <a:gd name="connsiteY3" fmla="*/ 2671131 h 2736586"/>
                <a:gd name="connsiteX4" fmla="*/ 2833348 w 3266317"/>
                <a:gd name="connsiteY4" fmla="*/ 2736586 h 2736586"/>
                <a:gd name="connsiteX5" fmla="*/ 0 w 3266317"/>
                <a:gd name="connsiteY5" fmla="*/ 2736586 h 2736586"/>
                <a:gd name="connsiteX6" fmla="*/ 0 w 3266317"/>
                <a:gd name="connsiteY6" fmla="*/ 1635558 h 2736586"/>
                <a:gd name="connsiteX7" fmla="*/ 1635557 w 3266317"/>
                <a:gd name="connsiteY7" fmla="*/ 0 h 2736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6317" h="2736586">
                  <a:moveTo>
                    <a:pt x="1635557" y="0"/>
                  </a:moveTo>
                  <a:lnTo>
                    <a:pt x="3266317" y="0"/>
                  </a:lnTo>
                  <a:lnTo>
                    <a:pt x="3266317" y="1630760"/>
                  </a:lnTo>
                  <a:cubicBezTo>
                    <a:pt x="3266317" y="2025955"/>
                    <a:pt x="3126159" y="2388411"/>
                    <a:pt x="2892838" y="2671131"/>
                  </a:cubicBezTo>
                  <a:lnTo>
                    <a:pt x="2833348" y="2736586"/>
                  </a:lnTo>
                  <a:lnTo>
                    <a:pt x="0" y="2736586"/>
                  </a:lnTo>
                  <a:lnTo>
                    <a:pt x="0" y="1635558"/>
                  </a:lnTo>
                  <a:cubicBezTo>
                    <a:pt x="0" y="732255"/>
                    <a:pt x="732254" y="0"/>
                    <a:pt x="1635557" y="0"/>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198" name="Freeform: Shape 197">
              <a:extLst>
                <a:ext uri="{FF2B5EF4-FFF2-40B4-BE49-F238E27FC236}">
                  <a16:creationId xmlns:a16="http://schemas.microsoft.com/office/drawing/2014/main" id="{A985F09D-6969-44D0-B04F-4EDE0FEDAF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55674" y="3386384"/>
              <a:ext cx="436325" cy="1309674"/>
            </a:xfrm>
            <a:custGeom>
              <a:avLst/>
              <a:gdLst>
                <a:gd name="connsiteX0" fmla="*/ 470325 w 477612"/>
                <a:gd name="connsiteY0" fmla="*/ 0 h 1433600"/>
                <a:gd name="connsiteX1" fmla="*/ 475607 w 477612"/>
                <a:gd name="connsiteY1" fmla="*/ 3701 h 1433600"/>
                <a:gd name="connsiteX2" fmla="*/ 477612 w 477612"/>
                <a:gd name="connsiteY2" fmla="*/ 5160 h 1433600"/>
                <a:gd name="connsiteX3" fmla="*/ 477612 w 477612"/>
                <a:gd name="connsiteY3" fmla="*/ 1428441 h 1433600"/>
                <a:gd name="connsiteX4" fmla="*/ 475607 w 477612"/>
                <a:gd name="connsiteY4" fmla="*/ 1429900 h 1433600"/>
                <a:gd name="connsiteX5" fmla="*/ 470325 w 477612"/>
                <a:gd name="connsiteY5" fmla="*/ 1433600 h 1433600"/>
                <a:gd name="connsiteX6" fmla="*/ 0 w 477612"/>
                <a:gd name="connsiteY6" fmla="*/ 716800 h 1433600"/>
                <a:gd name="connsiteX7" fmla="*/ 470325 w 477612"/>
                <a:gd name="connsiteY7" fmla="*/ 0 h 14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7612" h="1433600">
                  <a:moveTo>
                    <a:pt x="470325" y="0"/>
                  </a:moveTo>
                  <a:cubicBezTo>
                    <a:pt x="470325" y="0"/>
                    <a:pt x="472162" y="1254"/>
                    <a:pt x="475607" y="3701"/>
                  </a:cubicBezTo>
                  <a:lnTo>
                    <a:pt x="477612" y="5160"/>
                  </a:lnTo>
                  <a:lnTo>
                    <a:pt x="477612" y="1428441"/>
                  </a:lnTo>
                  <a:lnTo>
                    <a:pt x="475607" y="1429900"/>
                  </a:lnTo>
                  <a:cubicBezTo>
                    <a:pt x="472162" y="1432347"/>
                    <a:pt x="470325" y="1433600"/>
                    <a:pt x="470325" y="1433600"/>
                  </a:cubicBezTo>
                  <a:cubicBezTo>
                    <a:pt x="470325" y="1433600"/>
                    <a:pt x="0" y="1112672"/>
                    <a:pt x="0" y="716800"/>
                  </a:cubicBezTo>
                  <a:cubicBezTo>
                    <a:pt x="0" y="320929"/>
                    <a:pt x="470325" y="0"/>
                    <a:pt x="470325" y="0"/>
                  </a:cubicBezTo>
                  <a:close/>
                </a:path>
              </a:pathLst>
            </a:custGeom>
            <a:pattFill prst="pct5">
              <a:fgClr>
                <a:schemeClr val="accent4">
                  <a:lumMod val="20000"/>
                  <a:lumOff val="80000"/>
                </a:schemeClr>
              </a:fgClr>
              <a:bgClr>
                <a:schemeClr val="accent4">
                  <a:lumMod val="60000"/>
                  <a:lumOff val="40000"/>
                </a:schemeClr>
              </a:bgClr>
            </a:pattFill>
            <a:ln w="9525" cap="flat">
              <a:noFill/>
              <a:prstDash val="solid"/>
              <a:miter/>
            </a:ln>
          </p:spPr>
          <p:txBody>
            <a:bodyPr rtlCol="0" anchor="ctr"/>
            <a:lstStyle/>
            <a:p>
              <a:pPr lvl="0"/>
              <a:endParaRPr lang="en-US"/>
            </a:p>
          </p:txBody>
        </p:sp>
        <p:sp>
          <p:nvSpPr>
            <p:cNvPr id="199" name="Graphic 9">
              <a:extLst>
                <a:ext uri="{FF2B5EF4-FFF2-40B4-BE49-F238E27FC236}">
                  <a16:creationId xmlns:a16="http://schemas.microsoft.com/office/drawing/2014/main" id="{003913A0-A3C0-4ED8-8920-318068FBC4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0" y="791588"/>
              <a:ext cx="3232012" cy="323201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grpSp>
      <p:sp>
        <p:nvSpPr>
          <p:cNvPr id="200" name="Texture">
            <a:extLst>
              <a:ext uri="{FF2B5EF4-FFF2-40B4-BE49-F238E27FC236}">
                <a16:creationId xmlns:a16="http://schemas.microsoft.com/office/drawing/2014/main" id="{7FE1D329-7CB2-4DF5-B0C0-36DD19EBC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a:p>
        </p:txBody>
      </p:sp>
      <p:sp useBgFill="1">
        <p:nvSpPr>
          <p:cNvPr id="201" name="Background Fill">
            <a:extLst>
              <a:ext uri="{FF2B5EF4-FFF2-40B4-BE49-F238E27FC236}">
                <a16:creationId xmlns:a16="http://schemas.microsoft.com/office/drawing/2014/main" id="{A7971386-B2B0-4A38-8D3B-8CF23AAA6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202" name="Color Fill">
            <a:extLst>
              <a:ext uri="{FF2B5EF4-FFF2-40B4-BE49-F238E27FC236}">
                <a16:creationId xmlns:a16="http://schemas.microsoft.com/office/drawing/2014/main" id="{8BECD55C-E611-4BCD-B45E-BF01D62348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203" name="Group 202">
            <a:extLst>
              <a:ext uri="{FF2B5EF4-FFF2-40B4-BE49-F238E27FC236}">
                <a16:creationId xmlns:a16="http://schemas.microsoft.com/office/drawing/2014/main" id="{E5761BB5-854A-45BD-BD6C-A4030772FA1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31447" y="-649"/>
            <a:ext cx="7560552" cy="6858649"/>
            <a:chOff x="4631447" y="-649"/>
            <a:chExt cx="7560552" cy="6858649"/>
          </a:xfrm>
        </p:grpSpPr>
        <p:sp>
          <p:nvSpPr>
            <p:cNvPr id="204" name="Oval 203">
              <a:extLst>
                <a:ext uri="{FF2B5EF4-FFF2-40B4-BE49-F238E27FC236}">
                  <a16:creationId xmlns:a16="http://schemas.microsoft.com/office/drawing/2014/main" id="{487A98A1-D478-4890-9CAB-83521D6C79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96379" y="2615848"/>
              <a:ext cx="472267" cy="472267"/>
            </a:xfrm>
            <a:prstGeom prst="ellipse">
              <a:avLst/>
            </a:prstGeom>
            <a:solidFill>
              <a:schemeClr val="accent1">
                <a:lumMod val="60000"/>
                <a:lumOff val="40000"/>
                <a:alpha val="60000"/>
              </a:schemeClr>
            </a:solidFill>
            <a:ln w="9331" cap="flat">
              <a:noFill/>
              <a:prstDash val="solid"/>
              <a:miter/>
            </a:ln>
          </p:spPr>
          <p:txBody>
            <a:bodyPr rtlCol="0" anchor="ctr"/>
            <a:lstStyle/>
            <a:p>
              <a:endParaRPr lang="en-US">
                <a:solidFill>
                  <a:schemeClr val="tx1"/>
                </a:solidFill>
              </a:endParaRPr>
            </a:p>
          </p:txBody>
        </p:sp>
        <p:sp>
          <p:nvSpPr>
            <p:cNvPr id="205" name="Oval 204">
              <a:extLst>
                <a:ext uri="{FF2B5EF4-FFF2-40B4-BE49-F238E27FC236}">
                  <a16:creationId xmlns:a16="http://schemas.microsoft.com/office/drawing/2014/main" id="{B930DAE9-1ABF-4097-906C-3946FCEEC9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05949" y="6023707"/>
              <a:ext cx="256132" cy="25613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Freeform: Shape 205">
              <a:extLst>
                <a:ext uri="{FF2B5EF4-FFF2-40B4-BE49-F238E27FC236}">
                  <a16:creationId xmlns:a16="http://schemas.microsoft.com/office/drawing/2014/main" id="{4767529D-FC0C-45DA-93B3-66B53F1774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413342" y="0"/>
              <a:ext cx="3499900" cy="2960417"/>
            </a:xfrm>
            <a:custGeom>
              <a:avLst/>
              <a:gdLst>
                <a:gd name="connsiteX0" fmla="*/ 489498 w 3499900"/>
                <a:gd name="connsiteY0" fmla="*/ 0 h 2960417"/>
                <a:gd name="connsiteX1" fmla="*/ 3499900 w 3499900"/>
                <a:gd name="connsiteY1" fmla="*/ 0 h 2960417"/>
                <a:gd name="connsiteX2" fmla="*/ 3499900 w 3499900"/>
                <a:gd name="connsiteY2" fmla="*/ 1207897 h 2960417"/>
                <a:gd name="connsiteX3" fmla="*/ 1747380 w 3499900"/>
                <a:gd name="connsiteY3" fmla="*/ 2960417 h 2960417"/>
                <a:gd name="connsiteX4" fmla="*/ 0 w 3499900"/>
                <a:gd name="connsiteY4" fmla="*/ 2960417 h 2960417"/>
                <a:gd name="connsiteX5" fmla="*/ 0 w 3499900"/>
                <a:gd name="connsiteY5" fmla="*/ 1213037 h 2960417"/>
                <a:gd name="connsiteX6" fmla="*/ 400187 w 3499900"/>
                <a:gd name="connsiteY6" fmla="*/ 98267 h 2960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99900" h="2960417">
                  <a:moveTo>
                    <a:pt x="489498" y="0"/>
                  </a:moveTo>
                  <a:lnTo>
                    <a:pt x="3499900" y="0"/>
                  </a:lnTo>
                  <a:lnTo>
                    <a:pt x="3499900" y="1207897"/>
                  </a:lnTo>
                  <a:cubicBezTo>
                    <a:pt x="3499900" y="2175797"/>
                    <a:pt x="2715280" y="2960417"/>
                    <a:pt x="1747380" y="2960417"/>
                  </a:cubicBezTo>
                  <a:lnTo>
                    <a:pt x="0" y="2960417"/>
                  </a:lnTo>
                  <a:lnTo>
                    <a:pt x="0" y="1213037"/>
                  </a:lnTo>
                  <a:cubicBezTo>
                    <a:pt x="0" y="789581"/>
                    <a:pt x="150181" y="401205"/>
                    <a:pt x="400187" y="98267"/>
                  </a:cubicBezTo>
                  <a:close/>
                </a:path>
              </a:pathLst>
            </a:custGeom>
            <a:solidFill>
              <a:schemeClr val="accent1">
                <a:lumMod val="75000"/>
                <a:alpha val="20000"/>
              </a:schemeClr>
            </a:solidFill>
            <a:ln w="9331" cap="flat">
              <a:noFill/>
              <a:prstDash val="solid"/>
              <a:miter/>
            </a:ln>
          </p:spPr>
          <p:txBody>
            <a:bodyPr rtlCol="0" anchor="ctr"/>
            <a:lstStyle/>
            <a:p>
              <a:endParaRPr lang="en-US"/>
            </a:p>
          </p:txBody>
        </p:sp>
        <p:sp>
          <p:nvSpPr>
            <p:cNvPr id="207" name="Freeform: Shape 206">
              <a:extLst>
                <a:ext uri="{FF2B5EF4-FFF2-40B4-BE49-F238E27FC236}">
                  <a16:creationId xmlns:a16="http://schemas.microsoft.com/office/drawing/2014/main" id="{64BB72D7-1FB7-4536-830F-8EC0191FC0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631447" y="649"/>
              <a:ext cx="3609953" cy="2959770"/>
            </a:xfrm>
            <a:custGeom>
              <a:avLst/>
              <a:gdLst>
                <a:gd name="connsiteX0" fmla="*/ 0 w 3609953"/>
                <a:gd name="connsiteY0" fmla="*/ 0 h 2959770"/>
                <a:gd name="connsiteX1" fmla="*/ 3190256 w 3609953"/>
                <a:gd name="connsiteY1" fmla="*/ 0 h 2959770"/>
                <a:gd name="connsiteX2" fmla="*/ 3197182 w 3609953"/>
                <a:gd name="connsiteY2" fmla="*/ 7621 h 2959770"/>
                <a:gd name="connsiteX3" fmla="*/ 3609953 w 3609953"/>
                <a:gd name="connsiteY3" fmla="*/ 1157445 h 2959770"/>
                <a:gd name="connsiteX4" fmla="*/ 3609953 w 3609953"/>
                <a:gd name="connsiteY4" fmla="*/ 2959770 h 2959770"/>
                <a:gd name="connsiteX5" fmla="*/ 1807628 w 3609953"/>
                <a:gd name="connsiteY5" fmla="*/ 2959770 h 2959770"/>
                <a:gd name="connsiteX6" fmla="*/ 0 w 3609953"/>
                <a:gd name="connsiteY6" fmla="*/ 1152142 h 2959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9953" h="2959770">
                  <a:moveTo>
                    <a:pt x="0" y="0"/>
                  </a:moveTo>
                  <a:lnTo>
                    <a:pt x="3190256" y="0"/>
                  </a:lnTo>
                  <a:lnTo>
                    <a:pt x="3197182" y="7621"/>
                  </a:lnTo>
                  <a:cubicBezTo>
                    <a:pt x="3455049" y="320085"/>
                    <a:pt x="3609953" y="720673"/>
                    <a:pt x="3609953" y="1157445"/>
                  </a:cubicBezTo>
                  <a:lnTo>
                    <a:pt x="3609953" y="2959770"/>
                  </a:lnTo>
                  <a:lnTo>
                    <a:pt x="1807628" y="2959770"/>
                  </a:lnTo>
                  <a:cubicBezTo>
                    <a:pt x="809292" y="2959770"/>
                    <a:pt x="0" y="2150478"/>
                    <a:pt x="0" y="1152142"/>
                  </a:cubicBezTo>
                  <a:close/>
                </a:path>
              </a:pathLst>
            </a:custGeom>
            <a:solidFill>
              <a:schemeClr val="accent1">
                <a:alpha val="60000"/>
              </a:schemeClr>
            </a:solidFill>
            <a:ln w="9331" cap="flat">
              <a:noFill/>
              <a:prstDash val="solid"/>
              <a:miter/>
            </a:ln>
          </p:spPr>
          <p:txBody>
            <a:bodyPr wrap="square" rtlCol="0" anchor="ctr">
              <a:noAutofit/>
            </a:bodyPr>
            <a:lstStyle/>
            <a:p>
              <a:endParaRPr lang="en-US"/>
            </a:p>
          </p:txBody>
        </p:sp>
        <p:sp>
          <p:nvSpPr>
            <p:cNvPr id="208" name="Graphic 9">
              <a:extLst>
                <a:ext uri="{FF2B5EF4-FFF2-40B4-BE49-F238E27FC236}">
                  <a16:creationId xmlns:a16="http://schemas.microsoft.com/office/drawing/2014/main" id="{A05BFD64-BEB6-4EE1-9CFA-93E3419684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400280" y="3117871"/>
              <a:ext cx="3791719" cy="374012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60000"/>
                <a:lumOff val="40000"/>
                <a:alpha val="60000"/>
              </a:schemeClr>
            </a:solidFill>
            <a:ln w="9331" cap="flat">
              <a:noFill/>
              <a:prstDash val="solid"/>
              <a:miter/>
            </a:ln>
          </p:spPr>
          <p:txBody>
            <a:bodyPr rtlCol="0" anchor="ctr"/>
            <a:lstStyle/>
            <a:p>
              <a:endParaRPr lang="en-US"/>
            </a:p>
          </p:txBody>
        </p:sp>
        <p:sp>
          <p:nvSpPr>
            <p:cNvPr id="209" name="Graphic 9">
              <a:extLst>
                <a:ext uri="{FF2B5EF4-FFF2-40B4-BE49-F238E27FC236}">
                  <a16:creationId xmlns:a16="http://schemas.microsoft.com/office/drawing/2014/main" id="{1A7BFB70-ECF5-4B56-AA38-AAF15AC188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176344" y="3117871"/>
              <a:ext cx="3036177" cy="303617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20000"/>
              </a:schemeClr>
            </a:solidFill>
            <a:ln w="9331" cap="flat">
              <a:noFill/>
              <a:prstDash val="solid"/>
              <a:miter/>
            </a:ln>
          </p:spPr>
          <p:txBody>
            <a:bodyPr rtlCol="0" anchor="ctr"/>
            <a:lstStyle/>
            <a:p>
              <a:endParaRPr lang="en-US"/>
            </a:p>
          </p:txBody>
        </p:sp>
        <p:sp>
          <p:nvSpPr>
            <p:cNvPr id="210" name="Graphic 9">
              <a:extLst>
                <a:ext uri="{FF2B5EF4-FFF2-40B4-BE49-F238E27FC236}">
                  <a16:creationId xmlns:a16="http://schemas.microsoft.com/office/drawing/2014/main" id="{E9D2553B-A2B5-4B4D-8137-CF3453C9BA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382317" y="3326986"/>
              <a:ext cx="2615502" cy="261550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1">
                  <a:lumMod val="50000"/>
                </a:schemeClr>
              </a:fgClr>
              <a:bgClr>
                <a:schemeClr val="accent1">
                  <a:lumMod val="75000"/>
                </a:schemeClr>
              </a:bgClr>
            </a:pattFill>
            <a:ln w="9525" cap="flat">
              <a:noFill/>
              <a:prstDash val="solid"/>
              <a:miter/>
            </a:ln>
          </p:spPr>
          <p:txBody>
            <a:bodyPr rtlCol="0" anchor="ctr"/>
            <a:lstStyle/>
            <a:p>
              <a:endParaRPr lang="en-US"/>
            </a:p>
          </p:txBody>
        </p:sp>
        <p:sp>
          <p:nvSpPr>
            <p:cNvPr id="211" name="Freeform: Shape 210">
              <a:extLst>
                <a:ext uri="{FF2B5EF4-FFF2-40B4-BE49-F238E27FC236}">
                  <a16:creationId xmlns:a16="http://schemas.microsoft.com/office/drawing/2014/main" id="{21B19B31-304C-4458-A99A-CBCD148449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767533" y="-130390"/>
              <a:ext cx="2721544" cy="2981025"/>
            </a:xfrm>
            <a:custGeom>
              <a:avLst/>
              <a:gdLst>
                <a:gd name="connsiteX0" fmla="*/ 2721544 w 2721544"/>
                <a:gd name="connsiteY0" fmla="*/ 652025 h 2981025"/>
                <a:gd name="connsiteX1" fmla="*/ 2721544 w 2721544"/>
                <a:gd name="connsiteY1" fmla="*/ 2981025 h 2981025"/>
                <a:gd name="connsiteX2" fmla="*/ 1492702 w 2721544"/>
                <a:gd name="connsiteY2" fmla="*/ 2981025 h 2981025"/>
                <a:gd name="connsiteX3" fmla="*/ 0 w 2721544"/>
                <a:gd name="connsiteY3" fmla="*/ 1488323 h 2981025"/>
                <a:gd name="connsiteX4" fmla="*/ 0 w 2721544"/>
                <a:gd name="connsiteY4" fmla="*/ 0 h 2981025"/>
                <a:gd name="connsiteX5" fmla="*/ 1488323 w 2721544"/>
                <a:gd name="connsiteY5" fmla="*/ 0 h 2981025"/>
                <a:gd name="connsiteX6" fmla="*/ 2640168 w 2721544"/>
                <a:gd name="connsiteY6" fmla="*/ 543201 h 29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21544" h="2981025">
                  <a:moveTo>
                    <a:pt x="2721544" y="652025"/>
                  </a:moveTo>
                  <a:lnTo>
                    <a:pt x="2721544" y="2981025"/>
                  </a:lnTo>
                  <a:lnTo>
                    <a:pt x="1492702" y="2981025"/>
                  </a:lnTo>
                  <a:cubicBezTo>
                    <a:pt x="668296" y="2981025"/>
                    <a:pt x="0" y="2312729"/>
                    <a:pt x="0" y="1488323"/>
                  </a:cubicBezTo>
                  <a:lnTo>
                    <a:pt x="0" y="0"/>
                  </a:lnTo>
                  <a:lnTo>
                    <a:pt x="1488323" y="0"/>
                  </a:lnTo>
                  <a:cubicBezTo>
                    <a:pt x="1952051" y="0"/>
                    <a:pt x="2366386" y="211453"/>
                    <a:pt x="2640168" y="543201"/>
                  </a:cubicBezTo>
                  <a:close/>
                </a:path>
              </a:pathLst>
            </a:custGeom>
            <a:pattFill prst="pct5">
              <a:fgClr>
                <a:schemeClr val="accent1">
                  <a:lumMod val="50000"/>
                </a:schemeClr>
              </a:fgClr>
              <a:bgClr>
                <a:schemeClr val="accent1">
                  <a:lumMod val="75000"/>
                </a:schemeClr>
              </a:bgClr>
            </a:pattFill>
            <a:ln w="9525" cap="flat">
              <a:noFill/>
              <a:prstDash val="solid"/>
              <a:miter/>
            </a:ln>
          </p:spPr>
          <p:txBody>
            <a:bodyPr rtlCol="0" anchor="ctr"/>
            <a:lstStyle/>
            <a:p>
              <a:endParaRPr lang="en-US"/>
            </a:p>
          </p:txBody>
        </p:sp>
      </p:grpSp>
      <p:sp>
        <p:nvSpPr>
          <p:cNvPr id="212" name="Texture">
            <a:extLst>
              <a:ext uri="{FF2B5EF4-FFF2-40B4-BE49-F238E27FC236}">
                <a16:creationId xmlns:a16="http://schemas.microsoft.com/office/drawing/2014/main" id="{0D29D77D-2D4E-4868-960B-BEDA724F5C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8477B53F-8FD5-449C-A174-396C4CAA29DE}"/>
              </a:ext>
            </a:extLst>
          </p:cNvPr>
          <p:cNvSpPr>
            <a:spLocks noGrp="1"/>
          </p:cNvSpPr>
          <p:nvPr>
            <p:ph type="title"/>
          </p:nvPr>
        </p:nvSpPr>
        <p:spPr>
          <a:xfrm>
            <a:off x="457200" y="676656"/>
            <a:ext cx="4002306" cy="3063240"/>
          </a:xfrm>
        </p:spPr>
        <p:txBody>
          <a:bodyPr vert="horz" lIns="91440" tIns="45720" rIns="91440" bIns="45720" rtlCol="0" anchor="b">
            <a:normAutofit/>
          </a:bodyPr>
          <a:lstStyle/>
          <a:p>
            <a:r>
              <a:rPr lang="en-US" sz="5400" kern="1200">
                <a:solidFill>
                  <a:schemeClr val="tx1"/>
                </a:solidFill>
                <a:latin typeface="+mj-lt"/>
                <a:ea typeface="+mj-ea"/>
                <a:cs typeface="+mj-cs"/>
              </a:rPr>
              <a:t>And friends …</a:t>
            </a:r>
          </a:p>
        </p:txBody>
      </p:sp>
      <p:pic>
        <p:nvPicPr>
          <p:cNvPr id="2050" name="Picture 2" descr="Environmental Justice History: Hazel M. Johnson – Grouphug">
            <a:extLst>
              <a:ext uri="{FF2B5EF4-FFF2-40B4-BE49-F238E27FC236}">
                <a16:creationId xmlns:a16="http://schemas.microsoft.com/office/drawing/2014/main" id="{EEBEFF54-1D71-4E1B-A428-025DFE863FD3}"/>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1"/>
          <a:stretch/>
        </p:blipFill>
        <p:spPr bwMode="auto">
          <a:xfrm>
            <a:off x="5475903" y="315612"/>
            <a:ext cx="2286756" cy="2286779"/>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Behind the Smile: A Story of Carol Moseley Braun's Historic Senate  Campaign: Morris, Jeannie: 9781572841765: Amazon.com: Books">
            <a:extLst>
              <a:ext uri="{FF2B5EF4-FFF2-40B4-BE49-F238E27FC236}">
                <a16:creationId xmlns:a16="http://schemas.microsoft.com/office/drawing/2014/main" id="{3E83AF0B-8E53-4343-BEF5-FE3C4103E4C3}"/>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9335464" y="315612"/>
            <a:ext cx="1402375" cy="206231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A lifetime championing civil rights | University of Chicago News">
            <a:extLst>
              <a:ext uri="{FF2B5EF4-FFF2-40B4-BE49-F238E27FC236}">
                <a16:creationId xmlns:a16="http://schemas.microsoft.com/office/drawing/2014/main" id="{A35499D0-FFE0-4F92-8DB4-7DD17F31283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4898" r="29102"/>
          <a:stretch/>
        </p:blipFill>
        <p:spPr bwMode="auto">
          <a:xfrm>
            <a:off x="8885208" y="3572627"/>
            <a:ext cx="2652551" cy="2652551"/>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6" descr="Celebrating 100 Years with Timuel Black, Jr. | Chicago Public Library">
            <a:extLst>
              <a:ext uri="{FF2B5EF4-FFF2-40B4-BE49-F238E27FC236}">
                <a16:creationId xmlns:a16="http://schemas.microsoft.com/office/drawing/2014/main" id="{1F5EDB85-0ACA-4C4E-9EC8-EC4FC3FAE0B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55932" y="3615562"/>
            <a:ext cx="2238375" cy="2038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90795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84E95-BF9C-43A7-AA20-7D7ADB457113}"/>
              </a:ext>
            </a:extLst>
          </p:cNvPr>
          <p:cNvSpPr>
            <a:spLocks noGrp="1"/>
          </p:cNvSpPr>
          <p:nvPr>
            <p:ph type="title"/>
          </p:nvPr>
        </p:nvSpPr>
        <p:spPr/>
        <p:txBody>
          <a:bodyPr/>
          <a:lstStyle/>
          <a:p>
            <a:r>
              <a:rPr lang="en-US" dirty="0"/>
              <a:t>And more friends …</a:t>
            </a:r>
          </a:p>
        </p:txBody>
      </p:sp>
      <p:pic>
        <p:nvPicPr>
          <p:cNvPr id="3074" name="Picture 2" descr="Watch Live: &quot;Human Resilience in Troubling Times: Stories from the Civil  Rights Movement&quot; with Dr. Bernard LaFayette, Jr. - Center for the Arts and  Humanities - College of Liberal Arts - Auburn University">
            <a:extLst>
              <a:ext uri="{FF2B5EF4-FFF2-40B4-BE49-F238E27FC236}">
                <a16:creationId xmlns:a16="http://schemas.microsoft.com/office/drawing/2014/main" id="{DC522962-76BE-43E4-8A24-51B41EB73D7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528377" y="2509058"/>
            <a:ext cx="2847975" cy="16002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Rev. Jackson, ACLU, supporters tell why police consent decree is needed |  The Crusader Newspaper Group">
            <a:extLst>
              <a:ext uri="{FF2B5EF4-FFF2-40B4-BE49-F238E27FC236}">
                <a16:creationId xmlns:a16="http://schemas.microsoft.com/office/drawing/2014/main" id="{4D860DF8-87F6-4F59-8B0E-7B1687ECF3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7237" y="269875"/>
            <a:ext cx="2619375" cy="174307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Former Chicago alderman Leon Despres earns University of Chicago's  prestigious Benton Medal">
            <a:extLst>
              <a:ext uri="{FF2B5EF4-FFF2-40B4-BE49-F238E27FC236}">
                <a16:creationId xmlns:a16="http://schemas.microsoft.com/office/drawing/2014/main" id="{7DBE589E-FBC1-448A-B302-A024E88EB0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8985" y="2012950"/>
            <a:ext cx="1733550" cy="2647950"/>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Timuel Black a historian â€” and part of civil rights history - Chicago  Sun-Times">
            <a:extLst>
              <a:ext uri="{FF2B5EF4-FFF2-40B4-BE49-F238E27FC236}">
                <a16:creationId xmlns:a16="http://schemas.microsoft.com/office/drawing/2014/main" id="{C8D11B10-807B-404E-8773-7B2C5DDA815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06603" y="3580447"/>
            <a:ext cx="2619375" cy="1743075"/>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Harlem CORE | photo of CORE founders George Houser and James Robinson (New  York CORE member)">
            <a:extLst>
              <a:ext uri="{FF2B5EF4-FFF2-40B4-BE49-F238E27FC236}">
                <a16:creationId xmlns:a16="http://schemas.microsoft.com/office/drawing/2014/main" id="{4CC74846-D115-4E90-8A7B-910DE27A968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09240" y="4624705"/>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44880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43" name="Background Fill">
            <a:extLst>
              <a:ext uri="{FF2B5EF4-FFF2-40B4-BE49-F238E27FC236}">
                <a16:creationId xmlns:a16="http://schemas.microsoft.com/office/drawing/2014/main" id="{66C115EF-F0EA-46A7-A25C-125D26FAA3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145" name="Color Fill">
            <a:extLst>
              <a:ext uri="{FF2B5EF4-FFF2-40B4-BE49-F238E27FC236}">
                <a16:creationId xmlns:a16="http://schemas.microsoft.com/office/drawing/2014/main" id="{97BF6B6D-C479-40CF-B042-7D70D8286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147" name="Group 146">
            <a:extLst>
              <a:ext uri="{FF2B5EF4-FFF2-40B4-BE49-F238E27FC236}">
                <a16:creationId xmlns:a16="http://schemas.microsoft.com/office/drawing/2014/main" id="{CBBBBD8B-FAD8-4470-9327-DF90DB68440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97848" y="0"/>
            <a:ext cx="6004167" cy="4685753"/>
            <a:chOff x="6197848" y="0"/>
            <a:chExt cx="6004167" cy="4685753"/>
          </a:xfrm>
        </p:grpSpPr>
        <p:sp>
          <p:nvSpPr>
            <p:cNvPr id="148" name="Freeform: Shape 147">
              <a:extLst>
                <a:ext uri="{FF2B5EF4-FFF2-40B4-BE49-F238E27FC236}">
                  <a16:creationId xmlns:a16="http://schemas.microsoft.com/office/drawing/2014/main" id="{26DE047D-5E7E-4F73-8990-28B354C336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97848" y="0"/>
              <a:ext cx="2491155" cy="447578"/>
            </a:xfrm>
            <a:custGeom>
              <a:avLst/>
              <a:gdLst>
                <a:gd name="connsiteX0" fmla="*/ 0 w 2491155"/>
                <a:gd name="connsiteY0" fmla="*/ 0 h 447578"/>
                <a:gd name="connsiteX1" fmla="*/ 2491155 w 2491155"/>
                <a:gd name="connsiteY1" fmla="*/ 0 h 447578"/>
                <a:gd name="connsiteX2" fmla="*/ 2352215 w 2491155"/>
                <a:gd name="connsiteY2" fmla="*/ 127796 h 447578"/>
                <a:gd name="connsiteX3" fmla="*/ 1444289 w 2491155"/>
                <a:gd name="connsiteY3" fmla="*/ 447578 h 447578"/>
                <a:gd name="connsiteX4" fmla="*/ 0 w 2491155"/>
                <a:gd name="connsiteY4" fmla="*/ 447578 h 4475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1155" h="447578">
                  <a:moveTo>
                    <a:pt x="0" y="0"/>
                  </a:moveTo>
                  <a:lnTo>
                    <a:pt x="2491155" y="0"/>
                  </a:lnTo>
                  <a:lnTo>
                    <a:pt x="2352215" y="127796"/>
                  </a:lnTo>
                  <a:cubicBezTo>
                    <a:pt x="2103830" y="327840"/>
                    <a:pt x="1788045" y="447578"/>
                    <a:pt x="1444289" y="447578"/>
                  </a:cubicBezTo>
                  <a:lnTo>
                    <a:pt x="0" y="447578"/>
                  </a:lnTo>
                  <a:close/>
                </a:path>
              </a:pathLst>
            </a:custGeom>
            <a:solidFill>
              <a:schemeClr val="accent1">
                <a:lumMod val="75000"/>
              </a:schemeClr>
            </a:solidFill>
            <a:ln w="9331" cap="flat">
              <a:noFill/>
              <a:prstDash val="solid"/>
              <a:miter/>
            </a:ln>
          </p:spPr>
          <p:txBody>
            <a:bodyPr rtlCol="0" anchor="ctr"/>
            <a:lstStyle/>
            <a:p>
              <a:endParaRPr lang="en-US" dirty="0"/>
            </a:p>
          </p:txBody>
        </p:sp>
        <p:sp>
          <p:nvSpPr>
            <p:cNvPr id="149" name="Freeform: Shape 148">
              <a:extLst>
                <a:ext uri="{FF2B5EF4-FFF2-40B4-BE49-F238E27FC236}">
                  <a16:creationId xmlns:a16="http://schemas.microsoft.com/office/drawing/2014/main" id="{D4388D27-BFE4-4C0A-88DB-1DA0DEF998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12849" y="3517631"/>
              <a:ext cx="389166" cy="1168122"/>
            </a:xfrm>
            <a:custGeom>
              <a:avLst/>
              <a:gdLst>
                <a:gd name="connsiteX0" fmla="*/ 470325 w 477612"/>
                <a:gd name="connsiteY0" fmla="*/ 0 h 1433600"/>
                <a:gd name="connsiteX1" fmla="*/ 475607 w 477612"/>
                <a:gd name="connsiteY1" fmla="*/ 3701 h 1433600"/>
                <a:gd name="connsiteX2" fmla="*/ 477612 w 477612"/>
                <a:gd name="connsiteY2" fmla="*/ 5160 h 1433600"/>
                <a:gd name="connsiteX3" fmla="*/ 477612 w 477612"/>
                <a:gd name="connsiteY3" fmla="*/ 1428441 h 1433600"/>
                <a:gd name="connsiteX4" fmla="*/ 475607 w 477612"/>
                <a:gd name="connsiteY4" fmla="*/ 1429900 h 1433600"/>
                <a:gd name="connsiteX5" fmla="*/ 470325 w 477612"/>
                <a:gd name="connsiteY5" fmla="*/ 1433600 h 1433600"/>
                <a:gd name="connsiteX6" fmla="*/ 0 w 477612"/>
                <a:gd name="connsiteY6" fmla="*/ 716800 h 1433600"/>
                <a:gd name="connsiteX7" fmla="*/ 470325 w 477612"/>
                <a:gd name="connsiteY7" fmla="*/ 0 h 14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7612" h="1433600">
                  <a:moveTo>
                    <a:pt x="470325" y="0"/>
                  </a:moveTo>
                  <a:cubicBezTo>
                    <a:pt x="470325" y="0"/>
                    <a:pt x="472162" y="1254"/>
                    <a:pt x="475607" y="3701"/>
                  </a:cubicBezTo>
                  <a:lnTo>
                    <a:pt x="477612" y="5160"/>
                  </a:lnTo>
                  <a:lnTo>
                    <a:pt x="477612" y="1428441"/>
                  </a:lnTo>
                  <a:lnTo>
                    <a:pt x="475607" y="1429900"/>
                  </a:lnTo>
                  <a:cubicBezTo>
                    <a:pt x="472162" y="1432347"/>
                    <a:pt x="470325" y="1433600"/>
                    <a:pt x="470325" y="1433600"/>
                  </a:cubicBezTo>
                  <a:cubicBezTo>
                    <a:pt x="470325" y="1433600"/>
                    <a:pt x="0" y="1112672"/>
                    <a:pt x="0" y="716800"/>
                  </a:cubicBezTo>
                  <a:cubicBezTo>
                    <a:pt x="0" y="320929"/>
                    <a:pt x="470325" y="0"/>
                    <a:pt x="470325" y="0"/>
                  </a:cubicBezTo>
                  <a:close/>
                </a:path>
              </a:pathLst>
            </a:custGeom>
            <a:pattFill prst="pct5">
              <a:fgClr>
                <a:schemeClr val="accent1">
                  <a:lumMod val="60000"/>
                  <a:lumOff val="40000"/>
                </a:schemeClr>
              </a:fgClr>
              <a:bgClr>
                <a:schemeClr val="accent1">
                  <a:lumMod val="75000"/>
                </a:schemeClr>
              </a:bgClr>
            </a:pattFill>
            <a:ln w="9525" cap="flat">
              <a:noFill/>
              <a:prstDash val="solid"/>
              <a:miter/>
            </a:ln>
          </p:spPr>
          <p:txBody>
            <a:bodyPr wrap="square" rtlCol="0" anchor="ctr">
              <a:noAutofit/>
            </a:bodyPr>
            <a:lstStyle/>
            <a:p>
              <a:pPr lvl="0"/>
              <a:endParaRPr lang="en-US" dirty="0"/>
            </a:p>
          </p:txBody>
        </p:sp>
      </p:grpSp>
      <p:sp>
        <p:nvSpPr>
          <p:cNvPr id="151" name="Texture">
            <a:extLst>
              <a:ext uri="{FF2B5EF4-FFF2-40B4-BE49-F238E27FC236}">
                <a16:creationId xmlns:a16="http://schemas.microsoft.com/office/drawing/2014/main" id="{C1E15FC6-E547-48B3-9AD4-3945840ECC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4AB7A943-B0D6-42B6-870C-E09FC520B446}"/>
              </a:ext>
            </a:extLst>
          </p:cNvPr>
          <p:cNvSpPr>
            <a:spLocks noGrp="1"/>
          </p:cNvSpPr>
          <p:nvPr>
            <p:ph type="title"/>
          </p:nvPr>
        </p:nvSpPr>
        <p:spPr>
          <a:xfrm>
            <a:off x="457201" y="758952"/>
            <a:ext cx="5334000" cy="1325563"/>
          </a:xfrm>
        </p:spPr>
        <p:txBody>
          <a:bodyPr vert="horz" lIns="91440" tIns="45720" rIns="91440" bIns="45720" rtlCol="0" anchor="b">
            <a:normAutofit/>
          </a:bodyPr>
          <a:lstStyle/>
          <a:p>
            <a:r>
              <a:rPr lang="en-US" sz="3700"/>
              <a:t>The circle of friends could keep on expanding …</a:t>
            </a:r>
          </a:p>
        </p:txBody>
      </p:sp>
      <p:pic>
        <p:nvPicPr>
          <p:cNvPr id="4100" name="Picture 4" descr="Life, legacy of 'greatest unknown medical pioneer' celebrated - Chicago  Sun-Times">
            <a:extLst>
              <a:ext uri="{FF2B5EF4-FFF2-40B4-BE49-F238E27FC236}">
                <a16:creationId xmlns:a16="http://schemas.microsoft.com/office/drawing/2014/main" id="{E0F29E8C-3479-4406-BDC1-A1EC5820BDF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5098" b="3"/>
          <a:stretch/>
        </p:blipFill>
        <p:spPr bwMode="auto">
          <a:xfrm>
            <a:off x="6197848" y="548162"/>
            <a:ext cx="3341177" cy="3341176"/>
          </a:xfrm>
          <a:custGeom>
            <a:avLst/>
            <a:gdLst/>
            <a:ahLst/>
            <a:cxnLst/>
            <a:rect l="l" t="t" r="r" b="b"/>
            <a:pathLst>
              <a:path w="3646992" h="3646991">
                <a:moveTo>
                  <a:pt x="0" y="0"/>
                </a:moveTo>
                <a:lnTo>
                  <a:pt x="1820818" y="0"/>
                </a:lnTo>
                <a:cubicBezTo>
                  <a:pt x="2829397" y="0"/>
                  <a:pt x="3646992" y="817595"/>
                  <a:pt x="3646992" y="1826174"/>
                </a:cubicBezTo>
                <a:lnTo>
                  <a:pt x="3646992" y="3646991"/>
                </a:lnTo>
                <a:lnTo>
                  <a:pt x="1826174" y="3646991"/>
                </a:lnTo>
                <a:cubicBezTo>
                  <a:pt x="817595" y="3646991"/>
                  <a:pt x="0" y="2829396"/>
                  <a:pt x="0" y="1820817"/>
                </a:cubicBezTo>
                <a:close/>
              </a:path>
            </a:pathLst>
          </a:custGeom>
          <a:noFill/>
          <a:extLst>
            <a:ext uri="{909E8E84-426E-40DD-AFC4-6F175D3DCCD1}">
              <a14:hiddenFill xmlns:a14="http://schemas.microsoft.com/office/drawing/2010/main">
                <a:solidFill>
                  <a:srgbClr val="FFFFFF"/>
                </a:solidFill>
              </a14:hiddenFill>
            </a:ext>
          </a:extLst>
        </p:spPr>
      </p:pic>
      <p:pic>
        <p:nvPicPr>
          <p:cNvPr id="4098" name="Picture 2" descr="Bayard Rustin - Wikipedia">
            <a:extLst>
              <a:ext uri="{FF2B5EF4-FFF2-40B4-BE49-F238E27FC236}">
                <a16:creationId xmlns:a16="http://schemas.microsoft.com/office/drawing/2014/main" id="{765B9D89-AC8D-4595-A94F-D57F348994E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0246" r="-4" b="4914"/>
          <a:stretch/>
        </p:blipFill>
        <p:spPr bwMode="auto">
          <a:xfrm>
            <a:off x="9691808" y="1665025"/>
            <a:ext cx="2224312" cy="2224313"/>
          </a:xfrm>
          <a:custGeom>
            <a:avLst/>
            <a:gdLst/>
            <a:ahLst/>
            <a:cxnLst/>
            <a:rect l="l" t="t" r="r" b="b"/>
            <a:pathLst>
              <a:path w="2224312" h="2224313">
                <a:moveTo>
                  <a:pt x="1113790" y="0"/>
                </a:moveTo>
                <a:lnTo>
                  <a:pt x="2224312" y="0"/>
                </a:lnTo>
                <a:lnTo>
                  <a:pt x="2224312" y="1110523"/>
                </a:lnTo>
                <a:cubicBezTo>
                  <a:pt x="2224312" y="1725658"/>
                  <a:pt x="1725659" y="2224313"/>
                  <a:pt x="1110523" y="2224313"/>
                </a:cubicBezTo>
                <a:lnTo>
                  <a:pt x="0" y="2224313"/>
                </a:lnTo>
                <a:lnTo>
                  <a:pt x="0" y="1113790"/>
                </a:lnTo>
                <a:cubicBezTo>
                  <a:pt x="0" y="498654"/>
                  <a:pt x="498655" y="0"/>
                  <a:pt x="1113790" y="0"/>
                </a:cubicBezTo>
                <a:close/>
              </a:path>
            </a:pathLst>
          </a:custGeom>
          <a:noFill/>
          <a:extLst>
            <a:ext uri="{909E8E84-426E-40DD-AFC4-6F175D3DCCD1}">
              <a14:hiddenFill xmlns:a14="http://schemas.microsoft.com/office/drawing/2010/main">
                <a:solidFill>
                  <a:srgbClr val="FFFFFF"/>
                </a:solidFill>
              </a14:hiddenFill>
            </a:ext>
          </a:extLst>
        </p:spPr>
      </p:pic>
      <p:pic>
        <p:nvPicPr>
          <p:cNvPr id="7" name="Picture 2" descr="Reflections on Turning 100 with Chicago's Remarkable Timuel Black | Chicago  News | WTTW">
            <a:extLst>
              <a:ext uri="{FF2B5EF4-FFF2-40B4-BE49-F238E27FC236}">
                <a16:creationId xmlns:a16="http://schemas.microsoft.com/office/drawing/2014/main" id="{3D6665CB-1D39-4829-8087-C3832141B43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4775" r="21688" b="1"/>
          <a:stretch/>
        </p:blipFill>
        <p:spPr bwMode="auto">
          <a:xfrm>
            <a:off x="6305644" y="3998678"/>
            <a:ext cx="3233380" cy="2859322"/>
          </a:xfrm>
          <a:custGeom>
            <a:avLst/>
            <a:gdLst/>
            <a:ahLst/>
            <a:cxnLst/>
            <a:rect l="l" t="t" r="r" b="b"/>
            <a:pathLst>
              <a:path w="3316319" h="2932666">
                <a:moveTo>
                  <a:pt x="1660595" y="0"/>
                </a:moveTo>
                <a:lnTo>
                  <a:pt x="3316319" y="0"/>
                </a:lnTo>
                <a:lnTo>
                  <a:pt x="3316319" y="1646632"/>
                </a:lnTo>
                <a:cubicBezTo>
                  <a:pt x="3316319" y="2159685"/>
                  <a:pt x="3081083" y="2618091"/>
                  <a:pt x="2712021" y="2920995"/>
                </a:cubicBezTo>
                <a:lnTo>
                  <a:pt x="2696327" y="2932666"/>
                </a:lnTo>
                <a:lnTo>
                  <a:pt x="0" y="2932666"/>
                </a:lnTo>
                <a:lnTo>
                  <a:pt x="0" y="1651476"/>
                </a:lnTo>
                <a:cubicBezTo>
                  <a:pt x="0" y="739381"/>
                  <a:pt x="743464" y="0"/>
                  <a:pt x="1660595" y="0"/>
                </a:cubicBezTo>
                <a:close/>
              </a:path>
            </a:pathLst>
          </a:custGeom>
          <a:noFill/>
          <a:extLst>
            <a:ext uri="{909E8E84-426E-40DD-AFC4-6F175D3DCCD1}">
              <a14:hiddenFill xmlns:a14="http://schemas.microsoft.com/office/drawing/2010/main">
                <a:solidFill>
                  <a:srgbClr val="FFFFFF"/>
                </a:solidFill>
              </a14:hiddenFill>
            </a:ext>
          </a:extLst>
        </p:spPr>
      </p:pic>
      <p:pic>
        <p:nvPicPr>
          <p:cNvPr id="4104" name="Picture 8" descr="Across That Bridge: A Vision for Change and the Future of America by John  Lewis, Paperback | Barnes &amp; Noble®">
            <a:extLst>
              <a:ext uri="{FF2B5EF4-FFF2-40B4-BE49-F238E27FC236}">
                <a16:creationId xmlns:a16="http://schemas.microsoft.com/office/drawing/2014/main" id="{3522EECB-01F7-4A25-8486-B4F09EB0D95E}"/>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28947" r="1" b="1"/>
          <a:stretch/>
        </p:blipFill>
        <p:spPr bwMode="auto">
          <a:xfrm>
            <a:off x="9691808" y="3998678"/>
            <a:ext cx="2132645" cy="2132644"/>
          </a:xfrm>
          <a:custGeom>
            <a:avLst/>
            <a:gdLst/>
            <a:ahLst/>
            <a:cxnLst/>
            <a:rect l="l" t="t" r="r" b="b"/>
            <a:pathLst>
              <a:path w="3646992" h="3646991">
                <a:moveTo>
                  <a:pt x="0" y="0"/>
                </a:moveTo>
                <a:lnTo>
                  <a:pt x="1820818" y="0"/>
                </a:lnTo>
                <a:cubicBezTo>
                  <a:pt x="2829397" y="0"/>
                  <a:pt x="3646992" y="817595"/>
                  <a:pt x="3646992" y="1826174"/>
                </a:cubicBezTo>
                <a:lnTo>
                  <a:pt x="3646992" y="3646991"/>
                </a:lnTo>
                <a:lnTo>
                  <a:pt x="1826174" y="3646991"/>
                </a:lnTo>
                <a:cubicBezTo>
                  <a:pt x="817595" y="3646991"/>
                  <a:pt x="0" y="2829396"/>
                  <a:pt x="0" y="1820817"/>
                </a:cubicBezTo>
                <a:close/>
              </a:path>
            </a:pathLst>
          </a:custGeom>
          <a:noFill/>
          <a:extLst>
            <a:ext uri="{909E8E84-426E-40DD-AFC4-6F175D3DCCD1}">
              <a14:hiddenFill xmlns:a14="http://schemas.microsoft.com/office/drawing/2010/main">
                <a:solidFill>
                  <a:srgbClr val="FFFFFF"/>
                </a:solidFill>
              </a14:hiddenFill>
            </a:ext>
          </a:extLst>
        </p:spPr>
      </p:pic>
      <p:sp>
        <p:nvSpPr>
          <p:cNvPr id="36" name="Content Placeholder 4107">
            <a:extLst>
              <a:ext uri="{FF2B5EF4-FFF2-40B4-BE49-F238E27FC236}">
                <a16:creationId xmlns:a16="http://schemas.microsoft.com/office/drawing/2014/main" id="{A57F23B9-1222-40F8-BF9A-C7EDA7A55CD9}"/>
              </a:ext>
            </a:extLst>
          </p:cNvPr>
          <p:cNvSpPr txBox="1">
            <a:spLocks/>
          </p:cNvSpPr>
          <p:nvPr/>
        </p:nvSpPr>
        <p:spPr>
          <a:xfrm>
            <a:off x="1233424" y="2746338"/>
            <a:ext cx="4227507" cy="387560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But you get the idea!</a:t>
            </a:r>
          </a:p>
          <a:p>
            <a:endParaRPr lang="en-US" dirty="0"/>
          </a:p>
        </p:txBody>
      </p:sp>
      <p:pic>
        <p:nvPicPr>
          <p:cNvPr id="37" name="Picture 10" descr="Bronzeville's Native Son: Dr. Timuel D. Black, Jr. - Bronzeville Life">
            <a:extLst>
              <a:ext uri="{FF2B5EF4-FFF2-40B4-BE49-F238E27FC236}">
                <a16:creationId xmlns:a16="http://schemas.microsoft.com/office/drawing/2014/main" id="{D56FA2EB-0AC4-4834-A50C-169B8C747B8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H="1">
            <a:off x="388710" y="3136862"/>
            <a:ext cx="4488089" cy="2522257"/>
          </a:xfrm>
          <a:prstGeom prst="rect">
            <a:avLst/>
          </a:prstGeom>
          <a:noFill/>
          <a:extLst>
            <a:ext uri="{909E8E84-426E-40DD-AFC4-6F175D3DCCD1}">
              <a14:hiddenFill xmlns:a14="http://schemas.microsoft.com/office/drawing/2010/main">
                <a:solidFill>
                  <a:srgbClr val="FFFFFF"/>
                </a:solidFill>
              </a14:hiddenFill>
            </a:ext>
          </a:extLst>
        </p:spPr>
      </p:pic>
      <p:sp>
        <p:nvSpPr>
          <p:cNvPr id="40" name="Content Placeholder 3">
            <a:extLst>
              <a:ext uri="{FF2B5EF4-FFF2-40B4-BE49-F238E27FC236}">
                <a16:creationId xmlns:a16="http://schemas.microsoft.com/office/drawing/2014/main" id="{F85BB12D-909E-4631-A1C0-942A001137BF}"/>
              </a:ext>
            </a:extLst>
          </p:cNvPr>
          <p:cNvSpPr>
            <a:spLocks noGrp="1"/>
          </p:cNvSpPr>
          <p:nvPr>
            <p:ph idx="1"/>
          </p:nvPr>
        </p:nvSpPr>
        <p:spPr>
          <a:xfrm>
            <a:off x="457200" y="2097088"/>
            <a:ext cx="5575612" cy="4079875"/>
          </a:xfrm>
        </p:spPr>
        <p:txBody>
          <a:bodyPr/>
          <a:lstStyle/>
          <a:p>
            <a:pPr marL="0" indent="0">
              <a:buNone/>
            </a:pPr>
            <a:endParaRPr lang="en-US" dirty="0"/>
          </a:p>
          <a:p>
            <a:endParaRPr lang="en-US" dirty="0"/>
          </a:p>
        </p:txBody>
      </p:sp>
    </p:spTree>
    <p:extLst>
      <p:ext uri="{BB962C8B-B14F-4D97-AF65-F5344CB8AC3E}">
        <p14:creationId xmlns:p14="http://schemas.microsoft.com/office/powerpoint/2010/main" val="42643879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46" name="Rectangle 145">
            <a:extLst>
              <a:ext uri="{FF2B5EF4-FFF2-40B4-BE49-F238E27FC236}">
                <a16:creationId xmlns:a16="http://schemas.microsoft.com/office/drawing/2014/main" id="{0F358BAA-9C8A-4E17-BAD8-32FD6FFEA7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48" name="Color Fill">
            <a:extLst>
              <a:ext uri="{FF2B5EF4-FFF2-40B4-BE49-F238E27FC236}">
                <a16:creationId xmlns:a16="http://schemas.microsoft.com/office/drawing/2014/main" id="{4D6F41A4-BEE3-4935-9371-4ADEA67A22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150" name="Group 149">
            <a:extLst>
              <a:ext uri="{FF2B5EF4-FFF2-40B4-BE49-F238E27FC236}">
                <a16:creationId xmlns:a16="http://schemas.microsoft.com/office/drawing/2014/main" id="{7726F010-956A-40BC-8A1F-8002DC729B4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351566" y="0"/>
            <a:ext cx="3840434" cy="6858000"/>
            <a:chOff x="8351565" y="0"/>
            <a:chExt cx="3840434" cy="6858000"/>
          </a:xfrm>
        </p:grpSpPr>
        <p:sp>
          <p:nvSpPr>
            <p:cNvPr id="151" name="Oval 150">
              <a:extLst>
                <a:ext uri="{FF2B5EF4-FFF2-40B4-BE49-F238E27FC236}">
                  <a16:creationId xmlns:a16="http://schemas.microsoft.com/office/drawing/2014/main" id="{D386E468-0048-46C4-ADDD-FBE7A6AE9F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260165" y="519204"/>
              <a:ext cx="474635" cy="4746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52" name="Freeform: Shape 151">
              <a:extLst>
                <a:ext uri="{FF2B5EF4-FFF2-40B4-BE49-F238E27FC236}">
                  <a16:creationId xmlns:a16="http://schemas.microsoft.com/office/drawing/2014/main" id="{C5B35ED4-0C31-4C8C-A45E-6A3EDEAB28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1" y="0"/>
              <a:ext cx="2955657" cy="679194"/>
            </a:xfrm>
            <a:custGeom>
              <a:avLst/>
              <a:gdLst>
                <a:gd name="connsiteX0" fmla="*/ 0 w 2955657"/>
                <a:gd name="connsiteY0" fmla="*/ 0 h 679194"/>
                <a:gd name="connsiteX1" fmla="*/ 2955657 w 2955657"/>
                <a:gd name="connsiteY1" fmla="*/ 0 h 679194"/>
                <a:gd name="connsiteX2" fmla="*/ 2892839 w 2955657"/>
                <a:gd name="connsiteY2" fmla="*/ 84007 h 679194"/>
                <a:gd name="connsiteX3" fmla="*/ 1630760 w 2955657"/>
                <a:gd name="connsiteY3" fmla="*/ 679194 h 679194"/>
                <a:gd name="connsiteX4" fmla="*/ 0 w 2955657"/>
                <a:gd name="connsiteY4" fmla="*/ 679194 h 679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5657" h="679194">
                  <a:moveTo>
                    <a:pt x="0" y="0"/>
                  </a:moveTo>
                  <a:lnTo>
                    <a:pt x="2955657" y="0"/>
                  </a:lnTo>
                  <a:lnTo>
                    <a:pt x="2892839" y="84007"/>
                  </a:lnTo>
                  <a:cubicBezTo>
                    <a:pt x="2592855" y="447504"/>
                    <a:pt x="2138868" y="679194"/>
                    <a:pt x="1630760" y="679194"/>
                  </a:cubicBezTo>
                  <a:lnTo>
                    <a:pt x="0" y="679194"/>
                  </a:ln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153" name="Freeform: Shape 152">
              <a:extLst>
                <a:ext uri="{FF2B5EF4-FFF2-40B4-BE49-F238E27FC236}">
                  <a16:creationId xmlns:a16="http://schemas.microsoft.com/office/drawing/2014/main" id="{B40A1EF3-FA93-48F4-9F82-BC0C796357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51565" y="4121414"/>
              <a:ext cx="3266317" cy="2736586"/>
            </a:xfrm>
            <a:custGeom>
              <a:avLst/>
              <a:gdLst>
                <a:gd name="connsiteX0" fmla="*/ 1635557 w 3266317"/>
                <a:gd name="connsiteY0" fmla="*/ 0 h 2736586"/>
                <a:gd name="connsiteX1" fmla="*/ 3266317 w 3266317"/>
                <a:gd name="connsiteY1" fmla="*/ 0 h 2736586"/>
                <a:gd name="connsiteX2" fmla="*/ 3266317 w 3266317"/>
                <a:gd name="connsiteY2" fmla="*/ 1630760 h 2736586"/>
                <a:gd name="connsiteX3" fmla="*/ 2892838 w 3266317"/>
                <a:gd name="connsiteY3" fmla="*/ 2671131 h 2736586"/>
                <a:gd name="connsiteX4" fmla="*/ 2833348 w 3266317"/>
                <a:gd name="connsiteY4" fmla="*/ 2736586 h 2736586"/>
                <a:gd name="connsiteX5" fmla="*/ 0 w 3266317"/>
                <a:gd name="connsiteY5" fmla="*/ 2736586 h 2736586"/>
                <a:gd name="connsiteX6" fmla="*/ 0 w 3266317"/>
                <a:gd name="connsiteY6" fmla="*/ 1635558 h 2736586"/>
                <a:gd name="connsiteX7" fmla="*/ 1635557 w 3266317"/>
                <a:gd name="connsiteY7" fmla="*/ 0 h 2736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6317" h="2736586">
                  <a:moveTo>
                    <a:pt x="1635557" y="0"/>
                  </a:moveTo>
                  <a:lnTo>
                    <a:pt x="3266317" y="0"/>
                  </a:lnTo>
                  <a:lnTo>
                    <a:pt x="3266317" y="1630760"/>
                  </a:lnTo>
                  <a:cubicBezTo>
                    <a:pt x="3266317" y="2025955"/>
                    <a:pt x="3126159" y="2388411"/>
                    <a:pt x="2892838" y="2671131"/>
                  </a:cubicBezTo>
                  <a:lnTo>
                    <a:pt x="2833348" y="2736586"/>
                  </a:lnTo>
                  <a:lnTo>
                    <a:pt x="0" y="2736586"/>
                  </a:lnTo>
                  <a:lnTo>
                    <a:pt x="0" y="1635558"/>
                  </a:lnTo>
                  <a:cubicBezTo>
                    <a:pt x="0" y="732255"/>
                    <a:pt x="732254" y="0"/>
                    <a:pt x="1635557" y="0"/>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dirty="0"/>
            </a:p>
          </p:txBody>
        </p:sp>
        <p:sp>
          <p:nvSpPr>
            <p:cNvPr id="154" name="Freeform: Shape 153">
              <a:extLst>
                <a:ext uri="{FF2B5EF4-FFF2-40B4-BE49-F238E27FC236}">
                  <a16:creationId xmlns:a16="http://schemas.microsoft.com/office/drawing/2014/main" id="{A985F09D-6969-44D0-B04F-4EDE0FEDAF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55674" y="3386384"/>
              <a:ext cx="436325" cy="1309674"/>
            </a:xfrm>
            <a:custGeom>
              <a:avLst/>
              <a:gdLst>
                <a:gd name="connsiteX0" fmla="*/ 470325 w 477612"/>
                <a:gd name="connsiteY0" fmla="*/ 0 h 1433600"/>
                <a:gd name="connsiteX1" fmla="*/ 475607 w 477612"/>
                <a:gd name="connsiteY1" fmla="*/ 3701 h 1433600"/>
                <a:gd name="connsiteX2" fmla="*/ 477612 w 477612"/>
                <a:gd name="connsiteY2" fmla="*/ 5160 h 1433600"/>
                <a:gd name="connsiteX3" fmla="*/ 477612 w 477612"/>
                <a:gd name="connsiteY3" fmla="*/ 1428441 h 1433600"/>
                <a:gd name="connsiteX4" fmla="*/ 475607 w 477612"/>
                <a:gd name="connsiteY4" fmla="*/ 1429900 h 1433600"/>
                <a:gd name="connsiteX5" fmla="*/ 470325 w 477612"/>
                <a:gd name="connsiteY5" fmla="*/ 1433600 h 1433600"/>
                <a:gd name="connsiteX6" fmla="*/ 0 w 477612"/>
                <a:gd name="connsiteY6" fmla="*/ 716800 h 1433600"/>
                <a:gd name="connsiteX7" fmla="*/ 470325 w 477612"/>
                <a:gd name="connsiteY7" fmla="*/ 0 h 14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7612" h="1433600">
                  <a:moveTo>
                    <a:pt x="470325" y="0"/>
                  </a:moveTo>
                  <a:cubicBezTo>
                    <a:pt x="470325" y="0"/>
                    <a:pt x="472162" y="1254"/>
                    <a:pt x="475607" y="3701"/>
                  </a:cubicBezTo>
                  <a:lnTo>
                    <a:pt x="477612" y="5160"/>
                  </a:lnTo>
                  <a:lnTo>
                    <a:pt x="477612" y="1428441"/>
                  </a:lnTo>
                  <a:lnTo>
                    <a:pt x="475607" y="1429900"/>
                  </a:lnTo>
                  <a:cubicBezTo>
                    <a:pt x="472162" y="1432347"/>
                    <a:pt x="470325" y="1433600"/>
                    <a:pt x="470325" y="1433600"/>
                  </a:cubicBezTo>
                  <a:cubicBezTo>
                    <a:pt x="470325" y="1433600"/>
                    <a:pt x="0" y="1112672"/>
                    <a:pt x="0" y="716800"/>
                  </a:cubicBezTo>
                  <a:cubicBezTo>
                    <a:pt x="0" y="320929"/>
                    <a:pt x="470325" y="0"/>
                    <a:pt x="470325" y="0"/>
                  </a:cubicBezTo>
                  <a:close/>
                </a:path>
              </a:pathLst>
            </a:custGeom>
            <a:pattFill prst="pct5">
              <a:fgClr>
                <a:schemeClr val="accent4">
                  <a:lumMod val="20000"/>
                  <a:lumOff val="80000"/>
                </a:schemeClr>
              </a:fgClr>
              <a:bgClr>
                <a:schemeClr val="accent4">
                  <a:lumMod val="60000"/>
                  <a:lumOff val="40000"/>
                </a:schemeClr>
              </a:bgClr>
            </a:pattFill>
            <a:ln w="9525" cap="flat">
              <a:noFill/>
              <a:prstDash val="solid"/>
              <a:miter/>
            </a:ln>
          </p:spPr>
          <p:txBody>
            <a:bodyPr rtlCol="0" anchor="ctr"/>
            <a:lstStyle/>
            <a:p>
              <a:pPr lvl="0"/>
              <a:endParaRPr lang="en-US" dirty="0"/>
            </a:p>
          </p:txBody>
        </p:sp>
        <p:sp>
          <p:nvSpPr>
            <p:cNvPr id="155" name="Graphic 9">
              <a:extLst>
                <a:ext uri="{FF2B5EF4-FFF2-40B4-BE49-F238E27FC236}">
                  <a16:creationId xmlns:a16="http://schemas.microsoft.com/office/drawing/2014/main" id="{003913A0-A3C0-4ED8-8920-318068FBC4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0" y="791588"/>
              <a:ext cx="3232012" cy="323201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grpSp>
      <p:sp>
        <p:nvSpPr>
          <p:cNvPr id="157" name="Texture">
            <a:extLst>
              <a:ext uri="{FF2B5EF4-FFF2-40B4-BE49-F238E27FC236}">
                <a16:creationId xmlns:a16="http://schemas.microsoft.com/office/drawing/2014/main" id="{7FE1D329-7CB2-4DF5-B0C0-36DD19EBC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dirty="0"/>
          </a:p>
        </p:txBody>
      </p:sp>
      <p:sp useBgFill="1">
        <p:nvSpPr>
          <p:cNvPr id="159" name="Background Fill">
            <a:extLst>
              <a:ext uri="{FF2B5EF4-FFF2-40B4-BE49-F238E27FC236}">
                <a16:creationId xmlns:a16="http://schemas.microsoft.com/office/drawing/2014/main" id="{A7971386-B2B0-4A38-8D3B-8CF23AAA6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161" name="Color Fill">
            <a:extLst>
              <a:ext uri="{FF2B5EF4-FFF2-40B4-BE49-F238E27FC236}">
                <a16:creationId xmlns:a16="http://schemas.microsoft.com/office/drawing/2014/main" id="{EB0BF642-CC8D-40B8-B1A3-69C16DA6F0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163" name="Group 162">
            <a:extLst>
              <a:ext uri="{FF2B5EF4-FFF2-40B4-BE49-F238E27FC236}">
                <a16:creationId xmlns:a16="http://schemas.microsoft.com/office/drawing/2014/main" id="{B6DF0E41-B796-4C14-8DA0-8272356BE0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029676" y="0"/>
            <a:ext cx="3978431" cy="4416552"/>
            <a:chOff x="8029676" y="0"/>
            <a:chExt cx="3978431" cy="4416552"/>
          </a:xfrm>
        </p:grpSpPr>
        <p:sp>
          <p:nvSpPr>
            <p:cNvPr id="164" name="Oval 163">
              <a:extLst>
                <a:ext uri="{FF2B5EF4-FFF2-40B4-BE49-F238E27FC236}">
                  <a16:creationId xmlns:a16="http://schemas.microsoft.com/office/drawing/2014/main" id="{D56EA1DF-EF1E-4076-8298-3BBAF545F9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98444" y="736750"/>
              <a:ext cx="328870" cy="32887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Graphic 18">
              <a:extLst>
                <a:ext uri="{FF2B5EF4-FFF2-40B4-BE49-F238E27FC236}">
                  <a16:creationId xmlns:a16="http://schemas.microsoft.com/office/drawing/2014/main" id="{9788B8ED-D4C2-440F-B791-306069C6D3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29676" y="2823451"/>
              <a:ext cx="1045306" cy="1593101"/>
            </a:xfrm>
            <a:custGeom>
              <a:avLst/>
              <a:gdLst>
                <a:gd name="connsiteX0" fmla="*/ 3413379 w 3413378"/>
                <a:gd name="connsiteY0" fmla="*/ 3266028 h 6532054"/>
                <a:gd name="connsiteX1" fmla="*/ 1706689 w 3413378"/>
                <a:gd name="connsiteY1" fmla="*/ 6532055 h 6532054"/>
                <a:gd name="connsiteX2" fmla="*/ 0 w 3413378"/>
                <a:gd name="connsiteY2" fmla="*/ 3266028 h 6532054"/>
                <a:gd name="connsiteX3" fmla="*/ 1706689 w 3413378"/>
                <a:gd name="connsiteY3" fmla="*/ 0 h 6532054"/>
                <a:gd name="connsiteX4" fmla="*/ 3413379 w 3413378"/>
                <a:gd name="connsiteY4" fmla="*/ 3266028 h 6532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378" h="6532054">
                  <a:moveTo>
                    <a:pt x="3413379" y="3266028"/>
                  </a:moveTo>
                  <a:cubicBezTo>
                    <a:pt x="3413379" y="5069777"/>
                    <a:pt x="1706689" y="6532055"/>
                    <a:pt x="1706689" y="6532055"/>
                  </a:cubicBezTo>
                  <a:cubicBezTo>
                    <a:pt x="1706689" y="6532055"/>
                    <a:pt x="0" y="5069777"/>
                    <a:pt x="0" y="3266028"/>
                  </a:cubicBezTo>
                  <a:cubicBezTo>
                    <a:pt x="0" y="1462278"/>
                    <a:pt x="1706689" y="0"/>
                    <a:pt x="1706689" y="0"/>
                  </a:cubicBezTo>
                  <a:cubicBezTo>
                    <a:pt x="1706689" y="0"/>
                    <a:pt x="3413379" y="1462278"/>
                    <a:pt x="3413379" y="326602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p>
          </p:txBody>
        </p:sp>
        <p:sp>
          <p:nvSpPr>
            <p:cNvPr id="166" name="Oval 165">
              <a:extLst>
                <a:ext uri="{FF2B5EF4-FFF2-40B4-BE49-F238E27FC236}">
                  <a16:creationId xmlns:a16="http://schemas.microsoft.com/office/drawing/2014/main" id="{FCBC0EDB-ABCF-45FA-9BCF-811363F498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246070" y="3643335"/>
              <a:ext cx="355343" cy="355343"/>
            </a:xfrm>
            <a:prstGeom prst="ellipse">
              <a:avLst/>
            </a:prstGeom>
            <a:solidFill>
              <a:schemeClr val="accent1">
                <a:lumMod val="60000"/>
                <a:lumOff val="40000"/>
              </a:schemeClr>
            </a:solidFill>
            <a:ln w="9331" cap="flat">
              <a:noFill/>
              <a:prstDash val="solid"/>
              <a:miter/>
            </a:ln>
          </p:spPr>
          <p:txBody>
            <a:bodyPr rtlCol="0" anchor="ctr"/>
            <a:lstStyle/>
            <a:p>
              <a:endParaRPr lang="en-US">
                <a:solidFill>
                  <a:schemeClr val="tx1"/>
                </a:solidFill>
              </a:endParaRPr>
            </a:p>
          </p:txBody>
        </p:sp>
        <p:sp>
          <p:nvSpPr>
            <p:cNvPr id="167" name="Freeform: Shape 166">
              <a:extLst>
                <a:ext uri="{FF2B5EF4-FFF2-40B4-BE49-F238E27FC236}">
                  <a16:creationId xmlns:a16="http://schemas.microsoft.com/office/drawing/2014/main" id="{743056A4-B55C-49CF-82A3-2ABE1399FC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228878" y="0"/>
              <a:ext cx="2779229" cy="817919"/>
            </a:xfrm>
            <a:custGeom>
              <a:avLst/>
              <a:gdLst>
                <a:gd name="connsiteX0" fmla="*/ 0 w 2779229"/>
                <a:gd name="connsiteY0" fmla="*/ 0 h 817919"/>
                <a:gd name="connsiteX1" fmla="*/ 2779229 w 2779229"/>
                <a:gd name="connsiteY1" fmla="*/ 0 h 817919"/>
                <a:gd name="connsiteX2" fmla="*/ 2755430 w 2779229"/>
                <a:gd name="connsiteY2" fmla="*/ 49404 h 817919"/>
                <a:gd name="connsiteX3" fmla="*/ 1464180 w 2779229"/>
                <a:gd name="connsiteY3" fmla="*/ 817919 h 817919"/>
                <a:gd name="connsiteX4" fmla="*/ 0 w 2779229"/>
                <a:gd name="connsiteY4" fmla="*/ 817919 h 8179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9229" h="817919">
                  <a:moveTo>
                    <a:pt x="0" y="0"/>
                  </a:moveTo>
                  <a:lnTo>
                    <a:pt x="2779229" y="0"/>
                  </a:lnTo>
                  <a:lnTo>
                    <a:pt x="2755430" y="49404"/>
                  </a:lnTo>
                  <a:cubicBezTo>
                    <a:pt x="2506760" y="507168"/>
                    <a:pt x="2021765" y="817919"/>
                    <a:pt x="1464180" y="817919"/>
                  </a:cubicBezTo>
                  <a:lnTo>
                    <a:pt x="0" y="817919"/>
                  </a:lnTo>
                  <a:close/>
                </a:path>
              </a:pathLst>
            </a:custGeom>
            <a:solidFill>
              <a:schemeClr val="accent1">
                <a:lumMod val="75000"/>
              </a:schemeClr>
            </a:solidFill>
            <a:ln w="9331" cap="flat">
              <a:noFill/>
              <a:prstDash val="solid"/>
              <a:miter/>
            </a:ln>
          </p:spPr>
          <p:txBody>
            <a:bodyPr rtlCol="0" anchor="ctr"/>
            <a:lstStyle/>
            <a:p>
              <a:endParaRPr lang="en-US"/>
            </a:p>
          </p:txBody>
        </p:sp>
      </p:grpSp>
      <p:sp>
        <p:nvSpPr>
          <p:cNvPr id="169" name="Texture">
            <a:extLst>
              <a:ext uri="{FF2B5EF4-FFF2-40B4-BE49-F238E27FC236}">
                <a16:creationId xmlns:a16="http://schemas.microsoft.com/office/drawing/2014/main" id="{0D29D77D-2D4E-4868-960B-BEDA724F5C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E31525CF-D88F-4C8D-B96F-8AB5771B4BD9}"/>
              </a:ext>
            </a:extLst>
          </p:cNvPr>
          <p:cNvSpPr>
            <a:spLocks noGrp="1"/>
          </p:cNvSpPr>
          <p:nvPr>
            <p:ph type="title"/>
          </p:nvPr>
        </p:nvSpPr>
        <p:spPr>
          <a:xfrm>
            <a:off x="457199" y="676656"/>
            <a:ext cx="7181851" cy="3063240"/>
          </a:xfrm>
        </p:spPr>
        <p:txBody>
          <a:bodyPr vert="horz" lIns="91440" tIns="45720" rIns="91440" bIns="45720" rtlCol="0" anchor="b">
            <a:normAutofit/>
          </a:bodyPr>
          <a:lstStyle/>
          <a:p>
            <a:r>
              <a:rPr lang="en-US" sz="3400" dirty="0"/>
              <a:t>We can start with Prof. </a:t>
            </a:r>
            <a:r>
              <a:rPr lang="en-US" sz="3400" dirty="0" err="1"/>
              <a:t>Timuel</a:t>
            </a:r>
            <a:r>
              <a:rPr lang="en-US" sz="3400" dirty="0"/>
              <a:t> D. Black, whose life and work demonstrate just how culturally, historically, and philosophically significant Chicago’s South Side has always been!</a:t>
            </a:r>
          </a:p>
        </p:txBody>
      </p:sp>
      <p:sp>
        <p:nvSpPr>
          <p:cNvPr id="5126" name="Content Placeholder 5125">
            <a:extLst>
              <a:ext uri="{FF2B5EF4-FFF2-40B4-BE49-F238E27FC236}">
                <a16:creationId xmlns:a16="http://schemas.microsoft.com/office/drawing/2014/main" id="{89A806F8-70CF-4237-8F0E-DD5FA8981B04}"/>
              </a:ext>
            </a:extLst>
          </p:cNvPr>
          <p:cNvSpPr>
            <a:spLocks noGrp="1"/>
          </p:cNvSpPr>
          <p:nvPr>
            <p:ph idx="1"/>
          </p:nvPr>
        </p:nvSpPr>
        <p:spPr>
          <a:xfrm>
            <a:off x="457199" y="3897348"/>
            <a:ext cx="7181851" cy="2258975"/>
          </a:xfrm>
        </p:spPr>
        <p:txBody>
          <a:bodyPr vert="horz" lIns="91440" tIns="45720" rIns="91440" bIns="45720" rtlCol="0">
            <a:normAutofit fontScale="77500" lnSpcReduction="20000"/>
          </a:bodyPr>
          <a:lstStyle/>
          <a:p>
            <a:pPr marL="0" indent="0">
              <a:buNone/>
            </a:pPr>
            <a:r>
              <a:rPr lang="en-US" sz="2400" dirty="0"/>
              <a:t>We need to know where we are and who we are!  And why we are here!</a:t>
            </a:r>
          </a:p>
          <a:p>
            <a:pPr marL="0" indent="0">
              <a:buNone/>
            </a:pPr>
            <a:endParaRPr lang="en-US" sz="2400" dirty="0"/>
          </a:p>
          <a:p>
            <a:pPr marL="0" indent="0">
              <a:buNone/>
            </a:pPr>
            <a:r>
              <a:rPr lang="en-US" sz="2400" dirty="0"/>
              <a:t>Pictured in the previous slides: Hazel Johnson, Carol Moseley Braun, Margaret Burroughs, Martin Luther King, Jr., Leon </a:t>
            </a:r>
            <a:r>
              <a:rPr lang="en-US" sz="2400" dirty="0" err="1"/>
              <a:t>Despres</a:t>
            </a:r>
            <a:r>
              <a:rPr lang="en-US" sz="2400" dirty="0"/>
              <a:t>, Bernard </a:t>
            </a:r>
            <a:r>
              <a:rPr lang="en-US" sz="2400" dirty="0" err="1"/>
              <a:t>LaFayette</a:t>
            </a:r>
            <a:r>
              <a:rPr lang="en-US" sz="2400" dirty="0"/>
              <a:t>, Jr., Jesse Jackson, Sr., Janette Wilson, Harold Washington, George Houser, Jim Robinson, John Lewis </a:t>
            </a:r>
            <a:r>
              <a:rPr lang="en-US" sz="2400"/>
              <a:t>(Congressman), </a:t>
            </a:r>
            <a:r>
              <a:rPr lang="en-US" sz="2400" dirty="0"/>
              <a:t>Bayard Rustin, Barack Obama, </a:t>
            </a:r>
            <a:r>
              <a:rPr lang="en-US" sz="2400"/>
              <a:t>John Lewis (son of Julian Herman Lewis)</a:t>
            </a:r>
            <a:endParaRPr lang="en-US" sz="2400" dirty="0"/>
          </a:p>
        </p:txBody>
      </p:sp>
      <p:pic>
        <p:nvPicPr>
          <p:cNvPr id="4" name="Picture 2" descr="timuel black">
            <a:extLst>
              <a:ext uri="{FF2B5EF4-FFF2-40B4-BE49-F238E27FC236}">
                <a16:creationId xmlns:a16="http://schemas.microsoft.com/office/drawing/2014/main" id="{629AFC7B-4D80-43D7-8996-5760D6CC5CB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250" r="30501" b="2"/>
          <a:stretch/>
        </p:blipFill>
        <p:spPr bwMode="auto">
          <a:xfrm>
            <a:off x="9221775" y="1059523"/>
            <a:ext cx="2780818" cy="2780817"/>
          </a:xfrm>
          <a:custGeom>
            <a:avLst/>
            <a:gdLst/>
            <a:ahLst/>
            <a:cxnLst/>
            <a:rect l="l" t="t" r="r" b="b"/>
            <a:pathLst>
              <a:path w="3646992" h="3646991">
                <a:moveTo>
                  <a:pt x="0" y="0"/>
                </a:moveTo>
                <a:lnTo>
                  <a:pt x="1820818" y="0"/>
                </a:lnTo>
                <a:cubicBezTo>
                  <a:pt x="2829397" y="0"/>
                  <a:pt x="3646992" y="817595"/>
                  <a:pt x="3646992" y="1826174"/>
                </a:cubicBezTo>
                <a:lnTo>
                  <a:pt x="3646992" y="3646991"/>
                </a:lnTo>
                <a:lnTo>
                  <a:pt x="1826174" y="3646991"/>
                </a:lnTo>
                <a:cubicBezTo>
                  <a:pt x="817595" y="3646991"/>
                  <a:pt x="0" y="2829396"/>
                  <a:pt x="0" y="1820817"/>
                </a:cubicBezTo>
                <a:close/>
              </a:path>
            </a:pathLst>
          </a:custGeom>
          <a:noFill/>
          <a:extLst>
            <a:ext uri="{909E8E84-426E-40DD-AFC4-6F175D3DCCD1}">
              <a14:hiddenFill xmlns:a14="http://schemas.microsoft.com/office/drawing/2010/main">
                <a:solidFill>
                  <a:srgbClr val="FFFFFF"/>
                </a:solidFill>
              </a14:hiddenFill>
            </a:ext>
          </a:extLst>
        </p:spPr>
      </p:pic>
      <p:pic>
        <p:nvPicPr>
          <p:cNvPr id="5122" name="Picture 2" descr="Bronzeville Street Dedicated to Historian Timuel Black - Bronzeville -  Chicago - DNAinfo">
            <a:extLst>
              <a:ext uri="{FF2B5EF4-FFF2-40B4-BE49-F238E27FC236}">
                <a16:creationId xmlns:a16="http://schemas.microsoft.com/office/drawing/2014/main" id="{8BD8948E-A30D-4FC8-8F0B-442D92727C5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853" r="16945" b="-3"/>
          <a:stretch/>
        </p:blipFill>
        <p:spPr bwMode="auto">
          <a:xfrm>
            <a:off x="8769213" y="3998678"/>
            <a:ext cx="3233380" cy="2859322"/>
          </a:xfrm>
          <a:custGeom>
            <a:avLst/>
            <a:gdLst/>
            <a:ahLst/>
            <a:cxnLst/>
            <a:rect l="l" t="t" r="r" b="b"/>
            <a:pathLst>
              <a:path w="3316319" h="2932666">
                <a:moveTo>
                  <a:pt x="1660595" y="0"/>
                </a:moveTo>
                <a:lnTo>
                  <a:pt x="3316319" y="0"/>
                </a:lnTo>
                <a:lnTo>
                  <a:pt x="3316319" y="1646632"/>
                </a:lnTo>
                <a:cubicBezTo>
                  <a:pt x="3316319" y="2159685"/>
                  <a:pt x="3081083" y="2618091"/>
                  <a:pt x="2712021" y="2920995"/>
                </a:cubicBezTo>
                <a:lnTo>
                  <a:pt x="2696327" y="2932666"/>
                </a:lnTo>
                <a:lnTo>
                  <a:pt x="0" y="2932666"/>
                </a:lnTo>
                <a:lnTo>
                  <a:pt x="0" y="1651476"/>
                </a:lnTo>
                <a:cubicBezTo>
                  <a:pt x="0" y="739381"/>
                  <a:pt x="743464" y="0"/>
                  <a:pt x="1660595"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6691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iterate>
                                    <p:tmPct val="10000"/>
                                  </p:iterate>
                                  <p:childTnLst>
                                    <p:set>
                                      <p:cBhvr>
                                        <p:cTn id="6" dur="1" fill="hold">
                                          <p:stCondLst>
                                            <p:cond delay="0"/>
                                          </p:stCondLst>
                                        </p:cTn>
                                        <p:tgtEl>
                                          <p:spTgt spid="5122"/>
                                        </p:tgtEl>
                                        <p:attrNameLst>
                                          <p:attrName>style.visibility</p:attrName>
                                        </p:attrNameLst>
                                      </p:cBhvr>
                                      <p:to>
                                        <p:strVal val="visible"/>
                                      </p:to>
                                    </p:set>
                                    <p:animEffect transition="in" filter="fade">
                                      <p:cBhvr>
                                        <p:cTn id="7" dur="700"/>
                                        <p:tgtEl>
                                          <p:spTgt spid="5122"/>
                                        </p:tgtEl>
                                      </p:cBhvr>
                                    </p:animEffect>
                                  </p:childTnLst>
                                </p:cTn>
                              </p:par>
                              <p:par>
                                <p:cTn id="8" presetID="10" presetClass="entr" presetSubtype="0" fill="hold" nodeType="withEffect">
                                  <p:stCondLst>
                                    <p:cond delay="0"/>
                                  </p:stCondLst>
                                  <p:iterate>
                                    <p:tmPct val="10000"/>
                                  </p:iterate>
                                  <p:childTnLst>
                                    <p:set>
                                      <p:cBhvr>
                                        <p:cTn id="9" dur="1" fill="hold">
                                          <p:stCondLst>
                                            <p:cond delay="0"/>
                                          </p:stCondLst>
                                        </p:cTn>
                                        <p:tgtEl>
                                          <p:spTgt spid="4"/>
                                        </p:tgtEl>
                                        <p:attrNameLst>
                                          <p:attrName>style.visibility</p:attrName>
                                        </p:attrNameLst>
                                      </p:cBhvr>
                                      <p:to>
                                        <p:strVal val="visible"/>
                                      </p:to>
                                    </p:set>
                                    <p:animEffect transition="in" filter="fade">
                                      <p:cBhvr>
                                        <p:cTn id="10" dur="700"/>
                                        <p:tgtEl>
                                          <p:spTgt spid="4"/>
                                        </p:tgtEl>
                                      </p:cBhvr>
                                    </p:animEffect>
                                  </p:childTnLst>
                                </p:cTn>
                              </p:par>
                              <p:par>
                                <p:cTn id="11" presetID="10" presetClass="entr" presetSubtype="0" fill="hold" grpId="0" nodeType="with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Effect transition="in" filter="fade">
                                      <p:cBhvr>
                                        <p:cTn id="13"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93292-4217-4BB5-950E-6CC7EAFC88F0}"/>
              </a:ext>
            </a:extLst>
          </p:cNvPr>
          <p:cNvSpPr>
            <a:spLocks noGrp="1"/>
          </p:cNvSpPr>
          <p:nvPr>
            <p:ph type="title"/>
          </p:nvPr>
        </p:nvSpPr>
        <p:spPr/>
        <p:txBody>
          <a:bodyPr/>
          <a:lstStyle/>
          <a:p>
            <a:r>
              <a:rPr lang="en-US" dirty="0"/>
              <a:t>https://progressive.org/magazine/timuel-blacks-typical-life/</a:t>
            </a:r>
          </a:p>
        </p:txBody>
      </p:sp>
      <p:sp>
        <p:nvSpPr>
          <p:cNvPr id="3" name="Content Placeholder 2">
            <a:extLst>
              <a:ext uri="{FF2B5EF4-FFF2-40B4-BE49-F238E27FC236}">
                <a16:creationId xmlns:a16="http://schemas.microsoft.com/office/drawing/2014/main" id="{DF0EA57D-9C85-43BB-B798-1B3FAE6035B5}"/>
              </a:ext>
            </a:extLst>
          </p:cNvPr>
          <p:cNvSpPr>
            <a:spLocks noGrp="1"/>
          </p:cNvSpPr>
          <p:nvPr>
            <p:ph idx="1"/>
          </p:nvPr>
        </p:nvSpPr>
        <p:spPr>
          <a:xfrm>
            <a:off x="-1833563" y="3281379"/>
            <a:ext cx="7685037" cy="2641584"/>
          </a:xfrm>
        </p:spPr>
        <p:txBody>
          <a:bodyPr/>
          <a:lstStyle/>
          <a:p>
            <a:endParaRPr lang="en-US" dirty="0"/>
          </a:p>
        </p:txBody>
      </p:sp>
      <p:sp>
        <p:nvSpPr>
          <p:cNvPr id="4" name="Rectangle 3">
            <a:extLst>
              <a:ext uri="{FF2B5EF4-FFF2-40B4-BE49-F238E27FC236}">
                <a16:creationId xmlns:a16="http://schemas.microsoft.com/office/drawing/2014/main" id="{703ED7E7-70F6-4E3E-8006-748059F0FA32}"/>
              </a:ext>
            </a:extLst>
          </p:cNvPr>
          <p:cNvSpPr>
            <a:spLocks noChangeArrowheads="1"/>
          </p:cNvSpPr>
          <p:nvPr/>
        </p:nvSpPr>
        <p:spPr bwMode="auto">
          <a:xfrm>
            <a:off x="-2290763" y="-254000"/>
            <a:ext cx="12192000" cy="4572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Martel"/>
              </a:rPr>
              <a:t>This wonderful personal memoir, published shortly after the author’s one hundredth birthday (December 7, 2018), tells of growing up in Chicago as part of “The Great Migration” of blacks to the North. Timuel Black’s parents arrived in Chicago in 1919 when he was about eight months old and settled in the African American community known as</a:t>
            </a:r>
            <a:r>
              <a:rPr kumimoji="0" lang="en-US" altLang="en-US" sz="1200" b="0" i="0" u="none" strike="noStrike" cap="none" normalizeH="0" baseline="0">
                <a:ln>
                  <a:noFill/>
                </a:ln>
                <a:solidFill>
                  <a:srgbClr val="0C97DB"/>
                </a:solidFill>
                <a:effectLst/>
                <a:latin typeface="Martel"/>
                <a:hlinkClick r:id="rId2"/>
              </a:rPr>
              <a:t> Bronzeville</a:t>
            </a:r>
            <a:r>
              <a:rPr kumimoji="0" lang="en-US" altLang="en-US" sz="1200" b="0" i="0" u="none" strike="noStrike" cap="none" normalizeH="0" baseline="0">
                <a:ln>
                  <a:noFill/>
                </a:ln>
                <a:solidFill>
                  <a:srgbClr val="000000"/>
                </a:solidFill>
                <a:effectLst/>
                <a:latin typeface="Martel"/>
              </a:rPr>
              <a:t>.</a:t>
            </a:r>
            <a:endParaRPr kumimoji="0" lang="en-US" altLang="en-US" sz="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Martel"/>
              </a:rPr>
              <a:t>Black, who produced</a:t>
            </a:r>
            <a:r>
              <a:rPr kumimoji="0" lang="en-US" altLang="en-US" sz="1200" b="0" i="0" u="none" strike="noStrike" cap="none" normalizeH="0" baseline="0">
                <a:ln>
                  <a:noFill/>
                </a:ln>
                <a:solidFill>
                  <a:srgbClr val="0C97DB"/>
                </a:solidFill>
                <a:effectLst/>
                <a:latin typeface="Martel"/>
                <a:hlinkClick r:id="rId3"/>
              </a:rPr>
              <a:t> two volumes</a:t>
            </a:r>
            <a:r>
              <a:rPr kumimoji="0" lang="en-US" altLang="en-US" sz="1200" b="0" i="0" u="none" strike="noStrike" cap="none" normalizeH="0" baseline="0">
                <a:ln>
                  <a:noFill/>
                </a:ln>
                <a:solidFill>
                  <a:srgbClr val="000000"/>
                </a:solidFill>
                <a:effectLst/>
                <a:latin typeface="Martel"/>
              </a:rPr>
              <a:t> of oral histories of Bronzeville residents and is currently working on a third volume, sees this kind of storytelling as a key to our understanding of an important cultural history. He writes, “It seemed to me that both our physical history, the spaces and places of my Sacred Ground, and our spiritual history, our stories and memories, were being systematically destroyed.” He decided to tell his own story at the urging of friends, including fellow Chicagoan Studs Terkel.</a:t>
            </a:r>
            <a:endParaRPr kumimoji="0" lang="en-US" altLang="en-US" sz="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C97DB"/>
                </a:solidFill>
                <a:effectLst/>
                <a:latin typeface="Martel"/>
                <a:hlinkClick r:id="rId4"/>
              </a:rPr>
              <a:t>Sacred Ground</a:t>
            </a:r>
            <a:r>
              <a:rPr kumimoji="0" lang="en-US" altLang="en-US" sz="1200" b="0" i="0" u="none" strike="noStrike" cap="none" normalizeH="0" baseline="0">
                <a:ln>
                  <a:noFill/>
                </a:ln>
                <a:solidFill>
                  <a:srgbClr val="000000"/>
                </a:solidFill>
                <a:effectLst/>
                <a:latin typeface="Martel"/>
              </a:rPr>
              <a:t> came about through a series of interviews conducted with Black over several years by public schools activist Susan Klonsky. Black had served in the 1990s as a community adviser for</a:t>
            </a:r>
            <a:r>
              <a:rPr kumimoji="0" lang="en-US" altLang="en-US" sz="1200" b="0" i="0" u="none" strike="noStrike" cap="none" normalizeH="0" baseline="0">
                <a:ln>
                  <a:noFill/>
                </a:ln>
                <a:solidFill>
                  <a:srgbClr val="0C97DB"/>
                </a:solidFill>
                <a:effectLst/>
                <a:latin typeface="Martel"/>
                <a:hlinkClick r:id="rId5"/>
              </a:rPr>
              <a:t> The Small Schools Workshop</a:t>
            </a:r>
            <a:r>
              <a:rPr kumimoji="0" lang="en-US" altLang="en-US" sz="1200" b="0" i="0" u="none" strike="noStrike" cap="none" normalizeH="0" baseline="0">
                <a:ln>
                  <a:noFill/>
                </a:ln>
                <a:solidFill>
                  <a:srgbClr val="000000"/>
                </a:solidFill>
                <a:effectLst/>
                <a:latin typeface="Martel"/>
              </a:rPr>
              <a:t>, co-founded by Klonsky and her husband, Michael. The interviews were edited by Bart Schultz, director of the </a:t>
            </a:r>
            <a:r>
              <a:rPr kumimoji="0" lang="en-US" altLang="en-US" sz="1200" b="0" i="0" u="none" strike="noStrike" cap="none" normalizeH="0" baseline="0">
                <a:ln>
                  <a:noFill/>
                </a:ln>
                <a:solidFill>
                  <a:srgbClr val="0C97DB"/>
                </a:solidFill>
                <a:effectLst/>
                <a:latin typeface="Martel"/>
                <a:hlinkClick r:id="rId6"/>
              </a:rPr>
              <a:t>Civic Knowledge Project</a:t>
            </a:r>
            <a:r>
              <a:rPr kumimoji="0" lang="en-US" altLang="en-US" sz="1200" b="0" i="0" u="none" strike="noStrike" cap="none" normalizeH="0" baseline="0">
                <a:ln>
                  <a:noFill/>
                </a:ln>
                <a:solidFill>
                  <a:srgbClr val="000000"/>
                </a:solidFill>
                <a:effectLst/>
                <a:latin typeface="Martel"/>
              </a:rPr>
              <a:t> at the </a:t>
            </a:r>
            <a:r>
              <a:rPr kumimoji="0" lang="en-US" altLang="en-US" sz="1200" b="0" i="0" u="none" strike="noStrike" cap="none" normalizeH="0" baseline="0">
                <a:ln>
                  <a:noFill/>
                </a:ln>
                <a:solidFill>
                  <a:srgbClr val="0C97DB"/>
                </a:solidFill>
                <a:effectLst/>
                <a:latin typeface="Martel"/>
                <a:hlinkClick r:id="rId7"/>
              </a:rPr>
              <a:t>University of Chicago’s Office of Civic Engagement</a:t>
            </a:r>
            <a:r>
              <a:rPr kumimoji="0" lang="en-US" altLang="en-US" sz="1200" b="0" i="0" u="none" strike="noStrike" cap="none" normalizeH="0" baseline="0">
                <a:ln>
                  <a:noFill/>
                </a:ln>
                <a:solidFill>
                  <a:srgbClr val="000000"/>
                </a:solidFill>
                <a:effectLst/>
                <a:latin typeface="Martel"/>
              </a:rPr>
              <a:t>, which, among other things, conducts tours of Chicago’s historic South Side led by Timuel Black.</a:t>
            </a:r>
            <a:endParaRPr kumimoji="0" lang="en-US" altLang="en-US" sz="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6146" name="Picture 2">
            <a:extLst>
              <a:ext uri="{FF2B5EF4-FFF2-40B4-BE49-F238E27FC236}">
                <a16:creationId xmlns:a16="http://schemas.microsoft.com/office/drawing/2014/main" id="{8962D380-FADC-4473-8819-20E4A40C7CD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14475" y="2164080"/>
            <a:ext cx="4581525" cy="44399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34026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34" name="Background Fill">
            <a:extLst>
              <a:ext uri="{FF2B5EF4-FFF2-40B4-BE49-F238E27FC236}">
                <a16:creationId xmlns:a16="http://schemas.microsoft.com/office/drawing/2014/main" id="{78327638-118C-4C92-8B25-88CB842759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36" name="Color Fill">
            <a:extLst>
              <a:ext uri="{FF2B5EF4-FFF2-40B4-BE49-F238E27FC236}">
                <a16:creationId xmlns:a16="http://schemas.microsoft.com/office/drawing/2014/main" id="{A3FCA26A-9445-43DB-AABA-B26369E9F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38" name="Group 37">
            <a:extLst>
              <a:ext uri="{FF2B5EF4-FFF2-40B4-BE49-F238E27FC236}">
                <a16:creationId xmlns:a16="http://schemas.microsoft.com/office/drawing/2014/main" id="{559D14EE-54C0-4BBE-AFBC-2B9E6874575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739089" y="-3532"/>
            <a:ext cx="4461815" cy="6861532"/>
            <a:chOff x="7739089" y="-3532"/>
            <a:chExt cx="4461815" cy="6861532"/>
          </a:xfrm>
        </p:grpSpPr>
        <p:sp>
          <p:nvSpPr>
            <p:cNvPr id="39" name="Oval 38">
              <a:extLst>
                <a:ext uri="{FF2B5EF4-FFF2-40B4-BE49-F238E27FC236}">
                  <a16:creationId xmlns:a16="http://schemas.microsoft.com/office/drawing/2014/main" id="{CC77C25A-1392-4083-AA98-942C206D1E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07984" y="4121414"/>
              <a:ext cx="514757" cy="516940"/>
            </a:xfrm>
            <a:prstGeom prst="ellips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40" name="Freeform: Shape 39">
              <a:extLst>
                <a:ext uri="{FF2B5EF4-FFF2-40B4-BE49-F238E27FC236}">
                  <a16:creationId xmlns:a16="http://schemas.microsoft.com/office/drawing/2014/main" id="{1D2D3FA5-5C78-4B45-BBD4-D2705781FD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48375" y="4121414"/>
              <a:ext cx="3266317" cy="2736586"/>
            </a:xfrm>
            <a:custGeom>
              <a:avLst/>
              <a:gdLst>
                <a:gd name="connsiteX0" fmla="*/ 1635557 w 3266317"/>
                <a:gd name="connsiteY0" fmla="*/ 0 h 2736586"/>
                <a:gd name="connsiteX1" fmla="*/ 3266317 w 3266317"/>
                <a:gd name="connsiteY1" fmla="*/ 0 h 2736586"/>
                <a:gd name="connsiteX2" fmla="*/ 3266317 w 3266317"/>
                <a:gd name="connsiteY2" fmla="*/ 1630760 h 2736586"/>
                <a:gd name="connsiteX3" fmla="*/ 2892838 w 3266317"/>
                <a:gd name="connsiteY3" fmla="*/ 2671131 h 2736586"/>
                <a:gd name="connsiteX4" fmla="*/ 2833348 w 3266317"/>
                <a:gd name="connsiteY4" fmla="*/ 2736586 h 2736586"/>
                <a:gd name="connsiteX5" fmla="*/ 0 w 3266317"/>
                <a:gd name="connsiteY5" fmla="*/ 2736586 h 2736586"/>
                <a:gd name="connsiteX6" fmla="*/ 0 w 3266317"/>
                <a:gd name="connsiteY6" fmla="*/ 1635558 h 2736586"/>
                <a:gd name="connsiteX7" fmla="*/ 1635557 w 3266317"/>
                <a:gd name="connsiteY7" fmla="*/ 0 h 2736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6317" h="2736586">
                  <a:moveTo>
                    <a:pt x="1635557" y="0"/>
                  </a:moveTo>
                  <a:lnTo>
                    <a:pt x="3266317" y="0"/>
                  </a:lnTo>
                  <a:lnTo>
                    <a:pt x="3266317" y="1630760"/>
                  </a:lnTo>
                  <a:cubicBezTo>
                    <a:pt x="3266317" y="2025955"/>
                    <a:pt x="3126159" y="2388411"/>
                    <a:pt x="2892838" y="2671131"/>
                  </a:cubicBezTo>
                  <a:lnTo>
                    <a:pt x="2833348" y="2736586"/>
                  </a:lnTo>
                  <a:lnTo>
                    <a:pt x="0" y="2736586"/>
                  </a:lnTo>
                  <a:lnTo>
                    <a:pt x="0" y="1635558"/>
                  </a:lnTo>
                  <a:cubicBezTo>
                    <a:pt x="0" y="732255"/>
                    <a:pt x="732254" y="0"/>
                    <a:pt x="1635557" y="0"/>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41" name="Freeform: Shape 40">
              <a:extLst>
                <a:ext uri="{FF2B5EF4-FFF2-40B4-BE49-F238E27FC236}">
                  <a16:creationId xmlns:a16="http://schemas.microsoft.com/office/drawing/2014/main" id="{44F1BAB4-EE43-4788-BACC-13BC3C870B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64579" y="3404614"/>
              <a:ext cx="436325" cy="1309674"/>
            </a:xfrm>
            <a:custGeom>
              <a:avLst/>
              <a:gdLst>
                <a:gd name="connsiteX0" fmla="*/ 470325 w 477612"/>
                <a:gd name="connsiteY0" fmla="*/ 0 h 1433600"/>
                <a:gd name="connsiteX1" fmla="*/ 475607 w 477612"/>
                <a:gd name="connsiteY1" fmla="*/ 3701 h 1433600"/>
                <a:gd name="connsiteX2" fmla="*/ 477612 w 477612"/>
                <a:gd name="connsiteY2" fmla="*/ 5160 h 1433600"/>
                <a:gd name="connsiteX3" fmla="*/ 477612 w 477612"/>
                <a:gd name="connsiteY3" fmla="*/ 1428441 h 1433600"/>
                <a:gd name="connsiteX4" fmla="*/ 475607 w 477612"/>
                <a:gd name="connsiteY4" fmla="*/ 1429900 h 1433600"/>
                <a:gd name="connsiteX5" fmla="*/ 470325 w 477612"/>
                <a:gd name="connsiteY5" fmla="*/ 1433600 h 1433600"/>
                <a:gd name="connsiteX6" fmla="*/ 0 w 477612"/>
                <a:gd name="connsiteY6" fmla="*/ 716800 h 1433600"/>
                <a:gd name="connsiteX7" fmla="*/ 470325 w 477612"/>
                <a:gd name="connsiteY7" fmla="*/ 0 h 14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7612" h="1433600">
                  <a:moveTo>
                    <a:pt x="470325" y="0"/>
                  </a:moveTo>
                  <a:cubicBezTo>
                    <a:pt x="470325" y="0"/>
                    <a:pt x="472162" y="1254"/>
                    <a:pt x="475607" y="3701"/>
                  </a:cubicBezTo>
                  <a:lnTo>
                    <a:pt x="477612" y="5160"/>
                  </a:lnTo>
                  <a:lnTo>
                    <a:pt x="477612" y="1428441"/>
                  </a:lnTo>
                  <a:lnTo>
                    <a:pt x="475607" y="1429900"/>
                  </a:lnTo>
                  <a:cubicBezTo>
                    <a:pt x="472162" y="1432347"/>
                    <a:pt x="470325" y="1433600"/>
                    <a:pt x="470325" y="1433600"/>
                  </a:cubicBezTo>
                  <a:cubicBezTo>
                    <a:pt x="470325" y="1433600"/>
                    <a:pt x="0" y="1112672"/>
                    <a:pt x="0" y="716800"/>
                  </a:cubicBezTo>
                  <a:cubicBezTo>
                    <a:pt x="0" y="320929"/>
                    <a:pt x="470325" y="0"/>
                    <a:pt x="470325" y="0"/>
                  </a:cubicBezTo>
                  <a:close/>
                </a:path>
              </a:pathLst>
            </a:custGeom>
            <a:pattFill prst="pct5">
              <a:fgClr>
                <a:schemeClr val="tx2">
                  <a:lumMod val="75000"/>
                  <a:lumOff val="25000"/>
                </a:schemeClr>
              </a:fgClr>
              <a:bgClr>
                <a:schemeClr val="accent1">
                  <a:lumMod val="60000"/>
                  <a:lumOff val="40000"/>
                </a:schemeClr>
              </a:bgClr>
            </a:pattFill>
            <a:ln w="9525" cap="flat">
              <a:noFill/>
              <a:prstDash val="solid"/>
              <a:miter/>
            </a:ln>
          </p:spPr>
          <p:txBody>
            <a:bodyPr wrap="square" rtlCol="0" anchor="ctr">
              <a:noAutofit/>
            </a:bodyPr>
            <a:lstStyle/>
            <a:p>
              <a:pPr lvl="0"/>
              <a:endParaRPr lang="en-US" dirty="0"/>
            </a:p>
          </p:txBody>
        </p:sp>
        <p:sp>
          <p:nvSpPr>
            <p:cNvPr id="42" name="Graphic 9">
              <a:extLst>
                <a:ext uri="{FF2B5EF4-FFF2-40B4-BE49-F238E27FC236}">
                  <a16:creationId xmlns:a16="http://schemas.microsoft.com/office/drawing/2014/main" id="{62B92385-4032-4E1F-B26D-A859A4609E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39089" y="-3532"/>
              <a:ext cx="3875603" cy="3875603"/>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p>
              <a:endParaRPr lang="en-US"/>
            </a:p>
          </p:txBody>
        </p:sp>
        <p:sp>
          <p:nvSpPr>
            <p:cNvPr id="43" name="Graphic 9">
              <a:extLst>
                <a:ext uri="{FF2B5EF4-FFF2-40B4-BE49-F238E27FC236}">
                  <a16:creationId xmlns:a16="http://schemas.microsoft.com/office/drawing/2014/main" id="{83CA1DB7-E85D-43DE-B0BD-6E852F6EC2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31792" y="168275"/>
              <a:ext cx="3499104" cy="3499104"/>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dirty="0"/>
            </a:p>
          </p:txBody>
        </p:sp>
      </p:grpSp>
      <p:sp>
        <p:nvSpPr>
          <p:cNvPr id="45" name="Texture">
            <a:extLst>
              <a:ext uri="{FF2B5EF4-FFF2-40B4-BE49-F238E27FC236}">
                <a16:creationId xmlns:a16="http://schemas.microsoft.com/office/drawing/2014/main" id="{D3EED676-C4D4-4702-A010-982A4AC61F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FC2FBC37-2F6F-4BE6-976A-4ABAA4B2058A}"/>
              </a:ext>
            </a:extLst>
          </p:cNvPr>
          <p:cNvSpPr>
            <a:spLocks noGrp="1"/>
          </p:cNvSpPr>
          <p:nvPr>
            <p:ph type="title"/>
          </p:nvPr>
        </p:nvSpPr>
        <p:spPr>
          <a:xfrm>
            <a:off x="457201" y="668049"/>
            <a:ext cx="6984460" cy="1160751"/>
          </a:xfrm>
        </p:spPr>
        <p:txBody>
          <a:bodyPr>
            <a:normAutofit fontScale="90000"/>
          </a:bodyPr>
          <a:lstStyle/>
          <a:p>
            <a:r>
              <a:rPr lang="en-US" dirty="0"/>
              <a:t>So, here is lesson plan #1, courtesy of Norman </a:t>
            </a:r>
            <a:r>
              <a:rPr lang="en-US" dirty="0" err="1"/>
              <a:t>Stockwell’s</a:t>
            </a:r>
            <a:r>
              <a:rPr lang="en-US" dirty="0"/>
              <a:t> review of </a:t>
            </a:r>
            <a:r>
              <a:rPr lang="en-US" i="1" dirty="0"/>
              <a:t>Sacred Ground</a:t>
            </a:r>
            <a:endParaRPr lang="en-US" dirty="0"/>
          </a:p>
        </p:txBody>
      </p:sp>
      <p:sp>
        <p:nvSpPr>
          <p:cNvPr id="5" name="Content Placeholder 4">
            <a:extLst>
              <a:ext uri="{FF2B5EF4-FFF2-40B4-BE49-F238E27FC236}">
                <a16:creationId xmlns:a16="http://schemas.microsoft.com/office/drawing/2014/main" id="{677BEB58-3958-4316-B1D1-DBE3E1CBD0B2}"/>
              </a:ext>
            </a:extLst>
          </p:cNvPr>
          <p:cNvSpPr>
            <a:spLocks noGrp="1"/>
          </p:cNvSpPr>
          <p:nvPr>
            <p:ph idx="1"/>
          </p:nvPr>
        </p:nvSpPr>
        <p:spPr/>
        <p:txBody>
          <a:bodyPr/>
          <a:lstStyle/>
          <a:p>
            <a:pPr marL="0" indent="0">
              <a:buNone/>
            </a:pPr>
            <a:r>
              <a:rPr lang="en-US" dirty="0"/>
              <a:t>This wonderful personal memoir, published shortly after the author’s one hundredth birthday (December 7, 2018), tells of growing up in Chicago as part of “The Great Migration” of blacks to the North. </a:t>
            </a:r>
            <a:r>
              <a:rPr lang="en-US" dirty="0" err="1"/>
              <a:t>Timuel</a:t>
            </a:r>
            <a:r>
              <a:rPr lang="en-US" dirty="0"/>
              <a:t> Black’s parents arrived in Chicago in 1919 when he was about eight months old and settled in the African American community known as </a:t>
            </a:r>
            <a:r>
              <a:rPr lang="en-US" dirty="0" err="1"/>
              <a:t>Bronzeville</a:t>
            </a:r>
            <a:r>
              <a:rPr lang="en-US" dirty="0"/>
              <a:t>. Black, who produced two volumes of oral histories of </a:t>
            </a:r>
            <a:r>
              <a:rPr lang="en-US" dirty="0" err="1"/>
              <a:t>Bronzeville</a:t>
            </a:r>
            <a:r>
              <a:rPr lang="en-US" dirty="0"/>
              <a:t> residents and is currently working on a third volume, sees this kind of storytelling as a key to our understanding of an important cultural history. He writes, “It seemed to me that both our physical history, the spaces and places of my Sacred Ground, and our spiritual history, our stories and memories, were being systematically destroyed.” He decided to tell his own story at the urging of friends, including fellow Chicagoan Studs Terkel. </a:t>
            </a:r>
          </a:p>
        </p:txBody>
      </p:sp>
    </p:spTree>
    <p:extLst>
      <p:ext uri="{BB962C8B-B14F-4D97-AF65-F5344CB8AC3E}">
        <p14:creationId xmlns:p14="http://schemas.microsoft.com/office/powerpoint/2010/main" val="19280676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F358BAA-9C8A-4E17-BAD8-32FD6FFEA7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0" name="Color Fill">
            <a:extLst>
              <a:ext uri="{FF2B5EF4-FFF2-40B4-BE49-F238E27FC236}">
                <a16:creationId xmlns:a16="http://schemas.microsoft.com/office/drawing/2014/main" id="{4D6F41A4-BEE3-4935-9371-4ADEA67A22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12" name="Group 11">
            <a:extLst>
              <a:ext uri="{FF2B5EF4-FFF2-40B4-BE49-F238E27FC236}">
                <a16:creationId xmlns:a16="http://schemas.microsoft.com/office/drawing/2014/main" id="{7726F010-956A-40BC-8A1F-8002DC729B4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351566" y="0"/>
            <a:ext cx="3840434" cy="6858000"/>
            <a:chOff x="8351565" y="0"/>
            <a:chExt cx="3840434" cy="6858000"/>
          </a:xfrm>
        </p:grpSpPr>
        <p:sp>
          <p:nvSpPr>
            <p:cNvPr id="13" name="Oval 12">
              <a:extLst>
                <a:ext uri="{FF2B5EF4-FFF2-40B4-BE49-F238E27FC236}">
                  <a16:creationId xmlns:a16="http://schemas.microsoft.com/office/drawing/2014/main" id="{D386E468-0048-46C4-ADDD-FBE7A6AE9F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260165" y="519204"/>
              <a:ext cx="474635" cy="4746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4" name="Freeform: Shape 13">
              <a:extLst>
                <a:ext uri="{FF2B5EF4-FFF2-40B4-BE49-F238E27FC236}">
                  <a16:creationId xmlns:a16="http://schemas.microsoft.com/office/drawing/2014/main" id="{C5B35ED4-0C31-4C8C-A45E-6A3EDEAB28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1" y="0"/>
              <a:ext cx="2955657" cy="679194"/>
            </a:xfrm>
            <a:custGeom>
              <a:avLst/>
              <a:gdLst>
                <a:gd name="connsiteX0" fmla="*/ 0 w 2955657"/>
                <a:gd name="connsiteY0" fmla="*/ 0 h 679194"/>
                <a:gd name="connsiteX1" fmla="*/ 2955657 w 2955657"/>
                <a:gd name="connsiteY1" fmla="*/ 0 h 679194"/>
                <a:gd name="connsiteX2" fmla="*/ 2892839 w 2955657"/>
                <a:gd name="connsiteY2" fmla="*/ 84007 h 679194"/>
                <a:gd name="connsiteX3" fmla="*/ 1630760 w 2955657"/>
                <a:gd name="connsiteY3" fmla="*/ 679194 h 679194"/>
                <a:gd name="connsiteX4" fmla="*/ 0 w 2955657"/>
                <a:gd name="connsiteY4" fmla="*/ 679194 h 679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5657" h="679194">
                  <a:moveTo>
                    <a:pt x="0" y="0"/>
                  </a:moveTo>
                  <a:lnTo>
                    <a:pt x="2955657" y="0"/>
                  </a:lnTo>
                  <a:lnTo>
                    <a:pt x="2892839" y="84007"/>
                  </a:lnTo>
                  <a:cubicBezTo>
                    <a:pt x="2592855" y="447504"/>
                    <a:pt x="2138868" y="679194"/>
                    <a:pt x="1630760" y="679194"/>
                  </a:cubicBezTo>
                  <a:lnTo>
                    <a:pt x="0" y="679194"/>
                  </a:ln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15" name="Freeform: Shape 14">
              <a:extLst>
                <a:ext uri="{FF2B5EF4-FFF2-40B4-BE49-F238E27FC236}">
                  <a16:creationId xmlns:a16="http://schemas.microsoft.com/office/drawing/2014/main" id="{B40A1EF3-FA93-48F4-9F82-BC0C796357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51565" y="4121414"/>
              <a:ext cx="3266317" cy="2736586"/>
            </a:xfrm>
            <a:custGeom>
              <a:avLst/>
              <a:gdLst>
                <a:gd name="connsiteX0" fmla="*/ 1635557 w 3266317"/>
                <a:gd name="connsiteY0" fmla="*/ 0 h 2736586"/>
                <a:gd name="connsiteX1" fmla="*/ 3266317 w 3266317"/>
                <a:gd name="connsiteY1" fmla="*/ 0 h 2736586"/>
                <a:gd name="connsiteX2" fmla="*/ 3266317 w 3266317"/>
                <a:gd name="connsiteY2" fmla="*/ 1630760 h 2736586"/>
                <a:gd name="connsiteX3" fmla="*/ 2892838 w 3266317"/>
                <a:gd name="connsiteY3" fmla="*/ 2671131 h 2736586"/>
                <a:gd name="connsiteX4" fmla="*/ 2833348 w 3266317"/>
                <a:gd name="connsiteY4" fmla="*/ 2736586 h 2736586"/>
                <a:gd name="connsiteX5" fmla="*/ 0 w 3266317"/>
                <a:gd name="connsiteY5" fmla="*/ 2736586 h 2736586"/>
                <a:gd name="connsiteX6" fmla="*/ 0 w 3266317"/>
                <a:gd name="connsiteY6" fmla="*/ 1635558 h 2736586"/>
                <a:gd name="connsiteX7" fmla="*/ 1635557 w 3266317"/>
                <a:gd name="connsiteY7" fmla="*/ 0 h 2736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6317" h="2736586">
                  <a:moveTo>
                    <a:pt x="1635557" y="0"/>
                  </a:moveTo>
                  <a:lnTo>
                    <a:pt x="3266317" y="0"/>
                  </a:lnTo>
                  <a:lnTo>
                    <a:pt x="3266317" y="1630760"/>
                  </a:lnTo>
                  <a:cubicBezTo>
                    <a:pt x="3266317" y="2025955"/>
                    <a:pt x="3126159" y="2388411"/>
                    <a:pt x="2892838" y="2671131"/>
                  </a:cubicBezTo>
                  <a:lnTo>
                    <a:pt x="2833348" y="2736586"/>
                  </a:lnTo>
                  <a:lnTo>
                    <a:pt x="0" y="2736586"/>
                  </a:lnTo>
                  <a:lnTo>
                    <a:pt x="0" y="1635558"/>
                  </a:lnTo>
                  <a:cubicBezTo>
                    <a:pt x="0" y="732255"/>
                    <a:pt x="732254" y="0"/>
                    <a:pt x="1635557" y="0"/>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dirty="0"/>
            </a:p>
          </p:txBody>
        </p:sp>
        <p:sp>
          <p:nvSpPr>
            <p:cNvPr id="16" name="Freeform: Shape 15">
              <a:extLst>
                <a:ext uri="{FF2B5EF4-FFF2-40B4-BE49-F238E27FC236}">
                  <a16:creationId xmlns:a16="http://schemas.microsoft.com/office/drawing/2014/main" id="{A985F09D-6969-44D0-B04F-4EDE0FEDAF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55674" y="3386384"/>
              <a:ext cx="436325" cy="1309674"/>
            </a:xfrm>
            <a:custGeom>
              <a:avLst/>
              <a:gdLst>
                <a:gd name="connsiteX0" fmla="*/ 470325 w 477612"/>
                <a:gd name="connsiteY0" fmla="*/ 0 h 1433600"/>
                <a:gd name="connsiteX1" fmla="*/ 475607 w 477612"/>
                <a:gd name="connsiteY1" fmla="*/ 3701 h 1433600"/>
                <a:gd name="connsiteX2" fmla="*/ 477612 w 477612"/>
                <a:gd name="connsiteY2" fmla="*/ 5160 h 1433600"/>
                <a:gd name="connsiteX3" fmla="*/ 477612 w 477612"/>
                <a:gd name="connsiteY3" fmla="*/ 1428441 h 1433600"/>
                <a:gd name="connsiteX4" fmla="*/ 475607 w 477612"/>
                <a:gd name="connsiteY4" fmla="*/ 1429900 h 1433600"/>
                <a:gd name="connsiteX5" fmla="*/ 470325 w 477612"/>
                <a:gd name="connsiteY5" fmla="*/ 1433600 h 1433600"/>
                <a:gd name="connsiteX6" fmla="*/ 0 w 477612"/>
                <a:gd name="connsiteY6" fmla="*/ 716800 h 1433600"/>
                <a:gd name="connsiteX7" fmla="*/ 470325 w 477612"/>
                <a:gd name="connsiteY7" fmla="*/ 0 h 14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7612" h="1433600">
                  <a:moveTo>
                    <a:pt x="470325" y="0"/>
                  </a:moveTo>
                  <a:cubicBezTo>
                    <a:pt x="470325" y="0"/>
                    <a:pt x="472162" y="1254"/>
                    <a:pt x="475607" y="3701"/>
                  </a:cubicBezTo>
                  <a:lnTo>
                    <a:pt x="477612" y="5160"/>
                  </a:lnTo>
                  <a:lnTo>
                    <a:pt x="477612" y="1428441"/>
                  </a:lnTo>
                  <a:lnTo>
                    <a:pt x="475607" y="1429900"/>
                  </a:lnTo>
                  <a:cubicBezTo>
                    <a:pt x="472162" y="1432347"/>
                    <a:pt x="470325" y="1433600"/>
                    <a:pt x="470325" y="1433600"/>
                  </a:cubicBezTo>
                  <a:cubicBezTo>
                    <a:pt x="470325" y="1433600"/>
                    <a:pt x="0" y="1112672"/>
                    <a:pt x="0" y="716800"/>
                  </a:cubicBezTo>
                  <a:cubicBezTo>
                    <a:pt x="0" y="320929"/>
                    <a:pt x="470325" y="0"/>
                    <a:pt x="470325" y="0"/>
                  </a:cubicBezTo>
                  <a:close/>
                </a:path>
              </a:pathLst>
            </a:custGeom>
            <a:pattFill prst="pct5">
              <a:fgClr>
                <a:schemeClr val="accent4">
                  <a:lumMod val="20000"/>
                  <a:lumOff val="80000"/>
                </a:schemeClr>
              </a:fgClr>
              <a:bgClr>
                <a:schemeClr val="accent4">
                  <a:lumMod val="60000"/>
                  <a:lumOff val="40000"/>
                </a:schemeClr>
              </a:bgClr>
            </a:pattFill>
            <a:ln w="9525" cap="flat">
              <a:noFill/>
              <a:prstDash val="solid"/>
              <a:miter/>
            </a:ln>
          </p:spPr>
          <p:txBody>
            <a:bodyPr rtlCol="0" anchor="ctr"/>
            <a:lstStyle/>
            <a:p>
              <a:pPr lvl="0"/>
              <a:endParaRPr lang="en-US" dirty="0"/>
            </a:p>
          </p:txBody>
        </p:sp>
        <p:sp>
          <p:nvSpPr>
            <p:cNvPr id="17" name="Graphic 9">
              <a:extLst>
                <a:ext uri="{FF2B5EF4-FFF2-40B4-BE49-F238E27FC236}">
                  <a16:creationId xmlns:a16="http://schemas.microsoft.com/office/drawing/2014/main" id="{003913A0-A3C0-4ED8-8920-318068FBC4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0" y="791588"/>
              <a:ext cx="3232012" cy="323201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grpSp>
      <p:sp>
        <p:nvSpPr>
          <p:cNvPr id="19" name="Texture">
            <a:extLst>
              <a:ext uri="{FF2B5EF4-FFF2-40B4-BE49-F238E27FC236}">
                <a16:creationId xmlns:a16="http://schemas.microsoft.com/office/drawing/2014/main" id="{7FE1D329-7CB2-4DF5-B0C0-36DD19EBC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dirty="0"/>
          </a:p>
        </p:txBody>
      </p:sp>
      <p:sp useBgFill="1">
        <p:nvSpPr>
          <p:cNvPr id="21" name="Background Fill">
            <a:extLst>
              <a:ext uri="{FF2B5EF4-FFF2-40B4-BE49-F238E27FC236}">
                <a16:creationId xmlns:a16="http://schemas.microsoft.com/office/drawing/2014/main" id="{3DA8395E-90F8-4872-A2FC-23FF99642D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23" name="Color Fill">
            <a:extLst>
              <a:ext uri="{FF2B5EF4-FFF2-40B4-BE49-F238E27FC236}">
                <a16:creationId xmlns:a16="http://schemas.microsoft.com/office/drawing/2014/main" id="{4DD0BEF5-914D-4810-8A54-5A978DEB5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25" name="Group 24">
            <a:extLst>
              <a:ext uri="{FF2B5EF4-FFF2-40B4-BE49-F238E27FC236}">
                <a16:creationId xmlns:a16="http://schemas.microsoft.com/office/drawing/2014/main" id="{DAEE7A33-2C4E-4BC0-9BE0-2ED7525068C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57828"/>
            <a:ext cx="12188149" cy="3581965"/>
            <a:chOff x="0" y="-157828"/>
            <a:chExt cx="12188149" cy="3581965"/>
          </a:xfrm>
        </p:grpSpPr>
        <p:sp>
          <p:nvSpPr>
            <p:cNvPr id="26" name="Freeform: Shape 25">
              <a:extLst>
                <a:ext uri="{FF2B5EF4-FFF2-40B4-BE49-F238E27FC236}">
                  <a16:creationId xmlns:a16="http://schemas.microsoft.com/office/drawing/2014/main" id="{BD1D3A2C-430D-4DF4-9738-943B30763A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5450" y="-2201"/>
              <a:ext cx="3036178" cy="2703712"/>
            </a:xfrm>
            <a:custGeom>
              <a:avLst/>
              <a:gdLst>
                <a:gd name="connsiteX0" fmla="*/ 0 w 3036178"/>
                <a:gd name="connsiteY0" fmla="*/ 0 h 2918688"/>
                <a:gd name="connsiteX1" fmla="*/ 2102222 w 3036178"/>
                <a:gd name="connsiteY1" fmla="*/ 0 h 2918688"/>
                <a:gd name="connsiteX2" fmla="*/ 2107640 w 3036178"/>
                <a:gd name="connsiteY2" fmla="*/ 1983 h 2918688"/>
                <a:gd name="connsiteX3" fmla="*/ 3036178 w 3036178"/>
                <a:gd name="connsiteY3" fmla="*/ 1402829 h 2918688"/>
                <a:gd name="connsiteX4" fmla="*/ 3036178 w 3036178"/>
                <a:gd name="connsiteY4" fmla="*/ 2918688 h 2918688"/>
                <a:gd name="connsiteX5" fmla="*/ 1520319 w 3036178"/>
                <a:gd name="connsiteY5" fmla="*/ 2918688 h 2918688"/>
                <a:gd name="connsiteX6" fmla="*/ 0 w 3036178"/>
                <a:gd name="connsiteY6" fmla="*/ 1398369 h 2918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36178" h="2918688">
                  <a:moveTo>
                    <a:pt x="0" y="0"/>
                  </a:moveTo>
                  <a:lnTo>
                    <a:pt x="2102222" y="0"/>
                  </a:lnTo>
                  <a:lnTo>
                    <a:pt x="2107640" y="1983"/>
                  </a:lnTo>
                  <a:cubicBezTo>
                    <a:pt x="2653306" y="232778"/>
                    <a:pt x="3036178" y="773085"/>
                    <a:pt x="3036178" y="1402829"/>
                  </a:cubicBezTo>
                  <a:lnTo>
                    <a:pt x="3036178" y="2918688"/>
                  </a:lnTo>
                  <a:lnTo>
                    <a:pt x="1520319" y="2918688"/>
                  </a:lnTo>
                  <a:cubicBezTo>
                    <a:pt x="680661" y="2918688"/>
                    <a:pt x="0" y="2238027"/>
                    <a:pt x="0" y="1398369"/>
                  </a:cubicBezTo>
                  <a:close/>
                </a:path>
              </a:pathLst>
            </a:custGeom>
            <a:solidFill>
              <a:schemeClr val="accent1">
                <a:alpha val="60000"/>
              </a:schemeClr>
            </a:solidFill>
            <a:ln w="9331" cap="flat">
              <a:noFill/>
              <a:prstDash val="solid"/>
              <a:miter/>
            </a:ln>
          </p:spPr>
          <p:txBody>
            <a:bodyPr rtlCol="0" anchor="ctr"/>
            <a:lstStyle/>
            <a:p>
              <a:endParaRPr lang="en-US" dirty="0"/>
            </a:p>
          </p:txBody>
        </p:sp>
        <p:sp>
          <p:nvSpPr>
            <p:cNvPr id="27" name="Graphic 18">
              <a:extLst>
                <a:ext uri="{FF2B5EF4-FFF2-40B4-BE49-F238E27FC236}">
                  <a16:creationId xmlns:a16="http://schemas.microsoft.com/office/drawing/2014/main" id="{91D06463-ECC2-443E-8062-ED4D74E67C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8900000" flipH="1">
              <a:off x="7231231" y="-157828"/>
              <a:ext cx="1499978" cy="2467813"/>
            </a:xfrm>
            <a:custGeom>
              <a:avLst/>
              <a:gdLst>
                <a:gd name="connsiteX0" fmla="*/ 3413379 w 3413378"/>
                <a:gd name="connsiteY0" fmla="*/ 3266028 h 6532054"/>
                <a:gd name="connsiteX1" fmla="*/ 1706689 w 3413378"/>
                <a:gd name="connsiteY1" fmla="*/ 6532055 h 6532054"/>
                <a:gd name="connsiteX2" fmla="*/ 0 w 3413378"/>
                <a:gd name="connsiteY2" fmla="*/ 3266028 h 6532054"/>
                <a:gd name="connsiteX3" fmla="*/ 1706689 w 3413378"/>
                <a:gd name="connsiteY3" fmla="*/ 0 h 6532054"/>
                <a:gd name="connsiteX4" fmla="*/ 3413379 w 3413378"/>
                <a:gd name="connsiteY4" fmla="*/ 3266028 h 6532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378" h="6532054">
                  <a:moveTo>
                    <a:pt x="3413379" y="3266028"/>
                  </a:moveTo>
                  <a:cubicBezTo>
                    <a:pt x="3413379" y="5069777"/>
                    <a:pt x="1706689" y="6532055"/>
                    <a:pt x="1706689" y="6532055"/>
                  </a:cubicBezTo>
                  <a:cubicBezTo>
                    <a:pt x="1706689" y="6532055"/>
                    <a:pt x="0" y="5069777"/>
                    <a:pt x="0" y="3266028"/>
                  </a:cubicBezTo>
                  <a:cubicBezTo>
                    <a:pt x="0" y="1462278"/>
                    <a:pt x="1706689" y="0"/>
                    <a:pt x="1706689" y="0"/>
                  </a:cubicBezTo>
                  <a:cubicBezTo>
                    <a:pt x="1706689" y="0"/>
                    <a:pt x="3413379" y="1462278"/>
                    <a:pt x="3413379" y="3266028"/>
                  </a:cubicBezTo>
                  <a:close/>
                </a:path>
              </a:pathLst>
            </a:custGeom>
            <a:solidFill>
              <a:schemeClr val="accent1">
                <a:lumMod val="75000"/>
                <a:alpha val="65000"/>
              </a:schemeClr>
            </a:solidFill>
            <a:ln w="9331" cap="flat">
              <a:noFill/>
              <a:prstDash val="solid"/>
              <a:miter/>
            </a:ln>
          </p:spPr>
          <p:txBody>
            <a:bodyPr rtlCol="0" anchor="ctr"/>
            <a:lstStyle/>
            <a:p>
              <a:endParaRPr lang="en-US" dirty="0"/>
            </a:p>
          </p:txBody>
        </p:sp>
        <p:sp>
          <p:nvSpPr>
            <p:cNvPr id="28" name="Oval 27">
              <a:extLst>
                <a:ext uri="{FF2B5EF4-FFF2-40B4-BE49-F238E27FC236}">
                  <a16:creationId xmlns:a16="http://schemas.microsoft.com/office/drawing/2014/main" id="{1F675A68-C486-4E57-B029-28690992CB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037341" y="2625092"/>
              <a:ext cx="331858" cy="30871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Graphic 9">
              <a:extLst>
                <a:ext uri="{FF2B5EF4-FFF2-40B4-BE49-F238E27FC236}">
                  <a16:creationId xmlns:a16="http://schemas.microsoft.com/office/drawing/2014/main" id="{DA599EF4-6962-451E-910F-63EAAD00AE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4864408" y="1596820"/>
              <a:ext cx="1757448" cy="1897185"/>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p>
              <a:endParaRPr lang="en-US" dirty="0"/>
            </a:p>
          </p:txBody>
        </p:sp>
        <p:sp>
          <p:nvSpPr>
            <p:cNvPr id="30" name="Freeform: Shape 29">
              <a:extLst>
                <a:ext uri="{FF2B5EF4-FFF2-40B4-BE49-F238E27FC236}">
                  <a16:creationId xmlns:a16="http://schemas.microsoft.com/office/drawing/2014/main" id="{AC34E6CD-BED7-4F07-A876-E2DBE680A6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535163" y="0"/>
              <a:ext cx="2652986" cy="2721929"/>
            </a:xfrm>
            <a:custGeom>
              <a:avLst/>
              <a:gdLst>
                <a:gd name="connsiteX0" fmla="*/ 510686 w 2652986"/>
                <a:gd name="connsiteY0" fmla="*/ 0 h 2938354"/>
                <a:gd name="connsiteX1" fmla="*/ 2142300 w 2652986"/>
                <a:gd name="connsiteY1" fmla="*/ 0 h 2938354"/>
                <a:gd name="connsiteX2" fmla="*/ 2263655 w 2652986"/>
                <a:gd name="connsiteY2" fmla="*/ 121355 h 2938354"/>
                <a:gd name="connsiteX3" fmla="*/ 2263655 w 2652986"/>
                <a:gd name="connsiteY3" fmla="*/ 2001192 h 2938354"/>
                <a:gd name="connsiteX4" fmla="*/ 1326493 w 2652986"/>
                <a:gd name="connsiteY4" fmla="*/ 2938354 h 2938354"/>
                <a:gd name="connsiteX5" fmla="*/ 389331 w 2652986"/>
                <a:gd name="connsiteY5" fmla="*/ 2001192 h 2938354"/>
                <a:gd name="connsiteX6" fmla="*/ 389331 w 2652986"/>
                <a:gd name="connsiteY6" fmla="*/ 121355 h 2938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2986" h="2938354">
                  <a:moveTo>
                    <a:pt x="510686" y="0"/>
                  </a:moveTo>
                  <a:lnTo>
                    <a:pt x="2142300" y="0"/>
                  </a:lnTo>
                  <a:lnTo>
                    <a:pt x="2263655" y="121355"/>
                  </a:lnTo>
                  <a:cubicBezTo>
                    <a:pt x="2782763" y="640463"/>
                    <a:pt x="2782763" y="1482084"/>
                    <a:pt x="2263655" y="2001192"/>
                  </a:cubicBezTo>
                  <a:lnTo>
                    <a:pt x="1326493" y="2938354"/>
                  </a:lnTo>
                  <a:lnTo>
                    <a:pt x="389331" y="2001192"/>
                  </a:lnTo>
                  <a:cubicBezTo>
                    <a:pt x="-129777" y="1482084"/>
                    <a:pt x="-129777" y="640463"/>
                    <a:pt x="389331" y="121355"/>
                  </a:cubicBezTo>
                  <a:close/>
                </a:path>
              </a:pathLst>
            </a:custGeom>
            <a:solidFill>
              <a:schemeClr val="accent1">
                <a:alpha val="60000"/>
              </a:schemeClr>
            </a:solidFill>
            <a:ln w="9331" cap="flat">
              <a:noFill/>
              <a:prstDash val="solid"/>
              <a:miter/>
            </a:ln>
          </p:spPr>
          <p:txBody>
            <a:bodyPr rtlCol="0" anchor="ctr"/>
            <a:lstStyle/>
            <a:p>
              <a:endParaRPr lang="en-US" dirty="0"/>
            </a:p>
          </p:txBody>
        </p:sp>
        <p:sp>
          <p:nvSpPr>
            <p:cNvPr id="31" name="Freeform: Shape 30">
              <a:extLst>
                <a:ext uri="{FF2B5EF4-FFF2-40B4-BE49-F238E27FC236}">
                  <a16:creationId xmlns:a16="http://schemas.microsoft.com/office/drawing/2014/main" id="{0541E464-0804-4AAC-B85F-5B6B2BFE3E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899301" y="-9437"/>
              <a:ext cx="565422" cy="362873"/>
            </a:xfrm>
            <a:custGeom>
              <a:avLst/>
              <a:gdLst>
                <a:gd name="connsiteX0" fmla="*/ 15005 w 685064"/>
                <a:gd name="connsiteY0" fmla="*/ 0 h 437484"/>
                <a:gd name="connsiteX1" fmla="*/ 670059 w 685064"/>
                <a:gd name="connsiteY1" fmla="*/ 0 h 437484"/>
                <a:gd name="connsiteX2" fmla="*/ 678105 w 685064"/>
                <a:gd name="connsiteY2" fmla="*/ 25920 h 437484"/>
                <a:gd name="connsiteX3" fmla="*/ 685064 w 685064"/>
                <a:gd name="connsiteY3" fmla="*/ 94952 h 437484"/>
                <a:gd name="connsiteX4" fmla="*/ 342532 w 685064"/>
                <a:gd name="connsiteY4" fmla="*/ 437484 h 437484"/>
                <a:gd name="connsiteX5" fmla="*/ 0 w 685064"/>
                <a:gd name="connsiteY5" fmla="*/ 94952 h 437484"/>
                <a:gd name="connsiteX6" fmla="*/ 6959 w 685064"/>
                <a:gd name="connsiteY6" fmla="*/ 25920 h 437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5064" h="437484">
                  <a:moveTo>
                    <a:pt x="15005" y="0"/>
                  </a:moveTo>
                  <a:lnTo>
                    <a:pt x="670059" y="0"/>
                  </a:lnTo>
                  <a:lnTo>
                    <a:pt x="678105" y="25920"/>
                  </a:lnTo>
                  <a:cubicBezTo>
                    <a:pt x="682668" y="48218"/>
                    <a:pt x="685064" y="71305"/>
                    <a:pt x="685064" y="94952"/>
                  </a:cubicBezTo>
                  <a:cubicBezTo>
                    <a:pt x="685064" y="284127"/>
                    <a:pt x="531708" y="437484"/>
                    <a:pt x="342532" y="437484"/>
                  </a:cubicBezTo>
                  <a:cubicBezTo>
                    <a:pt x="153357" y="437484"/>
                    <a:pt x="0" y="284127"/>
                    <a:pt x="0" y="94952"/>
                  </a:cubicBezTo>
                  <a:cubicBezTo>
                    <a:pt x="0" y="71305"/>
                    <a:pt x="2397" y="48218"/>
                    <a:pt x="6959" y="25920"/>
                  </a:cubicBezTo>
                  <a:close/>
                </a:path>
              </a:pathLst>
            </a:cu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lt1"/>
                </a:solidFill>
              </a:endParaRPr>
            </a:p>
          </p:txBody>
        </p:sp>
        <p:sp>
          <p:nvSpPr>
            <p:cNvPr id="32" name="Freeform: Shape 31">
              <a:extLst>
                <a:ext uri="{FF2B5EF4-FFF2-40B4-BE49-F238E27FC236}">
                  <a16:creationId xmlns:a16="http://schemas.microsoft.com/office/drawing/2014/main" id="{EC51EDF5-703A-4A3D-BEF6-47CF8EF487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599716"/>
              <a:ext cx="881815" cy="2082566"/>
            </a:xfrm>
            <a:custGeom>
              <a:avLst/>
              <a:gdLst>
                <a:gd name="connsiteX0" fmla="*/ 144257 w 881815"/>
                <a:gd name="connsiteY0" fmla="*/ 0 h 2248154"/>
                <a:gd name="connsiteX1" fmla="*/ 881815 w 881815"/>
                <a:gd name="connsiteY1" fmla="*/ 1124078 h 2248154"/>
                <a:gd name="connsiteX2" fmla="*/ 144257 w 881815"/>
                <a:gd name="connsiteY2" fmla="*/ 2248154 h 2248154"/>
                <a:gd name="connsiteX3" fmla="*/ 29014 w 881815"/>
                <a:gd name="connsiteY3" fmla="*/ 2159817 h 2248154"/>
                <a:gd name="connsiteX4" fmla="*/ 0 w 881815"/>
                <a:gd name="connsiteY4" fmla="*/ 2135215 h 2248154"/>
                <a:gd name="connsiteX5" fmla="*/ 0 w 881815"/>
                <a:gd name="connsiteY5" fmla="*/ 112940 h 2248154"/>
                <a:gd name="connsiteX6" fmla="*/ 29014 w 881815"/>
                <a:gd name="connsiteY6" fmla="*/ 88337 h 2248154"/>
                <a:gd name="connsiteX7" fmla="*/ 144257 w 881815"/>
                <a:gd name="connsiteY7" fmla="*/ 0 h 2248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1815" h="2248154">
                  <a:moveTo>
                    <a:pt x="144257" y="0"/>
                  </a:moveTo>
                  <a:cubicBezTo>
                    <a:pt x="144257" y="0"/>
                    <a:pt x="881815" y="503276"/>
                    <a:pt x="881815" y="1124078"/>
                  </a:cubicBezTo>
                  <a:cubicBezTo>
                    <a:pt x="881815" y="1744879"/>
                    <a:pt x="144257" y="2248154"/>
                    <a:pt x="144257" y="2248154"/>
                  </a:cubicBezTo>
                  <a:cubicBezTo>
                    <a:pt x="144257" y="2248154"/>
                    <a:pt x="98160" y="2216700"/>
                    <a:pt x="29014" y="2159817"/>
                  </a:cubicBezTo>
                  <a:lnTo>
                    <a:pt x="0" y="2135215"/>
                  </a:lnTo>
                  <a:lnTo>
                    <a:pt x="0" y="112940"/>
                  </a:lnTo>
                  <a:lnTo>
                    <a:pt x="29014" y="88337"/>
                  </a:lnTo>
                  <a:cubicBezTo>
                    <a:pt x="98160" y="31455"/>
                    <a:pt x="144257" y="0"/>
                    <a:pt x="144257" y="0"/>
                  </a:cubicBezTo>
                  <a:close/>
                </a:path>
              </a:pathLst>
            </a:custGeom>
            <a:solidFill>
              <a:schemeClr val="accent1">
                <a:lumMod val="75000"/>
                <a:alpha val="65000"/>
              </a:schemeClr>
            </a:solidFill>
            <a:ln w="9331"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9DF986AA-82A4-4BEC-91A7-DBBBF4D1D6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10511" y="0"/>
              <a:ext cx="1897186" cy="1556485"/>
            </a:xfrm>
            <a:custGeom>
              <a:avLst/>
              <a:gdLst>
                <a:gd name="connsiteX0" fmla="*/ 352540 w 1897186"/>
                <a:gd name="connsiteY0" fmla="*/ 0 h 1680243"/>
                <a:gd name="connsiteX1" fmla="*/ 1897186 w 1897186"/>
                <a:gd name="connsiteY1" fmla="*/ 0 h 1680243"/>
                <a:gd name="connsiteX2" fmla="*/ 1897186 w 1897186"/>
                <a:gd name="connsiteY2" fmla="*/ 730258 h 1680243"/>
                <a:gd name="connsiteX3" fmla="*/ 947200 w 1897186"/>
                <a:gd name="connsiteY3" fmla="*/ 1680243 h 1680243"/>
                <a:gd name="connsiteX4" fmla="*/ 0 w 1897186"/>
                <a:gd name="connsiteY4" fmla="*/ 1680243 h 1680243"/>
                <a:gd name="connsiteX5" fmla="*/ 0 w 1897186"/>
                <a:gd name="connsiteY5" fmla="*/ 733044 h 1680243"/>
                <a:gd name="connsiteX6" fmla="*/ 278243 w 1897186"/>
                <a:gd name="connsiteY6" fmla="*/ 61300 h 1680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7186" h="1680243">
                  <a:moveTo>
                    <a:pt x="352540" y="0"/>
                  </a:moveTo>
                  <a:lnTo>
                    <a:pt x="1897186" y="0"/>
                  </a:lnTo>
                  <a:lnTo>
                    <a:pt x="1897186" y="730258"/>
                  </a:lnTo>
                  <a:cubicBezTo>
                    <a:pt x="1897186" y="1254926"/>
                    <a:pt x="1471868" y="1680243"/>
                    <a:pt x="947200" y="1680243"/>
                  </a:cubicBezTo>
                  <a:lnTo>
                    <a:pt x="0" y="1680243"/>
                  </a:lnTo>
                  <a:lnTo>
                    <a:pt x="0" y="733044"/>
                  </a:lnTo>
                  <a:cubicBezTo>
                    <a:pt x="0" y="470710"/>
                    <a:pt x="106330" y="233213"/>
                    <a:pt x="278243" y="61300"/>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dirty="0"/>
            </a:p>
          </p:txBody>
        </p:sp>
        <p:sp>
          <p:nvSpPr>
            <p:cNvPr id="34" name="Graphic 9">
              <a:extLst>
                <a:ext uri="{FF2B5EF4-FFF2-40B4-BE49-F238E27FC236}">
                  <a16:creationId xmlns:a16="http://schemas.microsoft.com/office/drawing/2014/main" id="{E6278D8F-1C83-476D-840D-43BD59BCCA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1275624" y="-2202"/>
              <a:ext cx="2710066" cy="2518121"/>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dirty="0"/>
            </a:p>
          </p:txBody>
        </p:sp>
        <p:sp>
          <p:nvSpPr>
            <p:cNvPr id="35" name="Freeform: Shape 34">
              <a:extLst>
                <a:ext uri="{FF2B5EF4-FFF2-40B4-BE49-F238E27FC236}">
                  <a16:creationId xmlns:a16="http://schemas.microsoft.com/office/drawing/2014/main" id="{2F3ACF83-C02D-431A-BC5B-EFAB8CC2C5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71668" y="0"/>
              <a:ext cx="2179975" cy="2554849"/>
            </a:xfrm>
            <a:custGeom>
              <a:avLst/>
              <a:gdLst>
                <a:gd name="connsiteX0" fmla="*/ 588462 w 2179975"/>
                <a:gd name="connsiteY0" fmla="*/ 0 h 2554849"/>
                <a:gd name="connsiteX1" fmla="*/ 1591515 w 2179975"/>
                <a:gd name="connsiteY1" fmla="*/ 0 h 2554849"/>
                <a:gd name="connsiteX2" fmla="*/ 1860060 w 2179975"/>
                <a:gd name="connsiteY2" fmla="*/ 265589 h 2554849"/>
                <a:gd name="connsiteX3" fmla="*/ 1860060 w 2179975"/>
                <a:gd name="connsiteY3" fmla="*/ 1793256 h 2554849"/>
                <a:gd name="connsiteX4" fmla="*/ 1089989 w 2179975"/>
                <a:gd name="connsiteY4" fmla="*/ 2554849 h 2554849"/>
                <a:gd name="connsiteX5" fmla="*/ 319917 w 2179975"/>
                <a:gd name="connsiteY5" fmla="*/ 1793256 h 2554849"/>
                <a:gd name="connsiteX6" fmla="*/ 319917 w 2179975"/>
                <a:gd name="connsiteY6" fmla="*/ 265589 h 2554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9975" h="2554849">
                  <a:moveTo>
                    <a:pt x="588462" y="0"/>
                  </a:moveTo>
                  <a:lnTo>
                    <a:pt x="1591515" y="0"/>
                  </a:lnTo>
                  <a:lnTo>
                    <a:pt x="1860060" y="265589"/>
                  </a:lnTo>
                  <a:cubicBezTo>
                    <a:pt x="2286614" y="687448"/>
                    <a:pt x="2286614" y="1371398"/>
                    <a:pt x="1860060" y="1793256"/>
                  </a:cubicBezTo>
                  <a:lnTo>
                    <a:pt x="1089989" y="2554849"/>
                  </a:lnTo>
                  <a:lnTo>
                    <a:pt x="319917" y="1793256"/>
                  </a:lnTo>
                  <a:cubicBezTo>
                    <a:pt x="-106638" y="1371398"/>
                    <a:pt x="-106638" y="687448"/>
                    <a:pt x="319917" y="265589"/>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dirty="0"/>
            </a:p>
          </p:txBody>
        </p:sp>
      </p:grpSp>
      <p:sp>
        <p:nvSpPr>
          <p:cNvPr id="37" name="Texture">
            <a:extLst>
              <a:ext uri="{FF2B5EF4-FFF2-40B4-BE49-F238E27FC236}">
                <a16:creationId xmlns:a16="http://schemas.microsoft.com/office/drawing/2014/main" id="{19C1FC9A-E265-4DA8-BCC6-C16D34882B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04743EC2-9417-4DFD-9C80-1BBF2E5C5573}"/>
              </a:ext>
            </a:extLst>
          </p:cNvPr>
          <p:cNvSpPr>
            <a:spLocks noGrp="1"/>
          </p:cNvSpPr>
          <p:nvPr>
            <p:ph type="title"/>
          </p:nvPr>
        </p:nvSpPr>
        <p:spPr>
          <a:xfrm>
            <a:off x="457200" y="519205"/>
            <a:ext cx="8704354" cy="4529046"/>
          </a:xfrm>
        </p:spPr>
        <p:txBody>
          <a:bodyPr vert="horz" lIns="91440" tIns="45720" rIns="91440" bIns="45720" rtlCol="0" anchor="ctr">
            <a:normAutofit/>
          </a:bodyPr>
          <a:lstStyle/>
          <a:p>
            <a:r>
              <a:rPr lang="en-US" sz="1400" dirty="0"/>
              <a:t>What is “oral history?”</a:t>
            </a:r>
          </a:p>
        </p:txBody>
      </p:sp>
      <p:sp>
        <p:nvSpPr>
          <p:cNvPr id="36" name="TextBox 35">
            <a:extLst>
              <a:ext uri="{FF2B5EF4-FFF2-40B4-BE49-F238E27FC236}">
                <a16:creationId xmlns:a16="http://schemas.microsoft.com/office/drawing/2014/main" id="{90CFF5CB-574E-4017-BDFB-FF22E2433E55}"/>
              </a:ext>
            </a:extLst>
          </p:cNvPr>
          <p:cNvSpPr txBox="1"/>
          <p:nvPr/>
        </p:nvSpPr>
        <p:spPr>
          <a:xfrm>
            <a:off x="2154390" y="1439078"/>
            <a:ext cx="6989610" cy="3416320"/>
          </a:xfrm>
          <a:prstGeom prst="rect">
            <a:avLst/>
          </a:prstGeom>
          <a:noFill/>
        </p:spPr>
        <p:txBody>
          <a:bodyPr wrap="square">
            <a:spAutoFit/>
          </a:bodyPr>
          <a:lstStyle/>
          <a:p>
            <a:r>
              <a:rPr lang="en-US" dirty="0"/>
              <a:t>For Black, oral history is important because it tells first-hand stories about everyday people’s lives. “To those who consider oral history ‘soft’ history, or somehow less valid, ” he writes, “I would say, it’s the people who are left out of history whose stories we are collecting and saving. “I’m telling stories that I hope capture a feeling, a spirit of what this place and its people have meant, ” he continues, “not just to me, but to our city and our country.” Black’s own story, his full century of participation in that place and with the people there, makes this book a powerful capturing of that spirit. “I believe my life is fairly representative of the lives of many of the children of migrants from the Deep South, ” Black states in the introduction. “My story’s typical-ness is precisely where its value lies.” </a:t>
            </a:r>
          </a:p>
        </p:txBody>
      </p:sp>
    </p:spTree>
    <p:extLst>
      <p:ext uri="{BB962C8B-B14F-4D97-AF65-F5344CB8AC3E}">
        <p14:creationId xmlns:p14="http://schemas.microsoft.com/office/powerpoint/2010/main" val="39176446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1C013-BD69-4831-985A-D60AFA370B98}"/>
              </a:ext>
            </a:extLst>
          </p:cNvPr>
          <p:cNvSpPr>
            <a:spLocks noGrp="1"/>
          </p:cNvSpPr>
          <p:nvPr>
            <p:ph type="title"/>
          </p:nvPr>
        </p:nvSpPr>
        <p:spPr/>
        <p:txBody>
          <a:bodyPr/>
          <a:lstStyle/>
          <a:p>
            <a:r>
              <a:rPr lang="en-US" dirty="0"/>
              <a:t>How typical is this life?</a:t>
            </a:r>
          </a:p>
        </p:txBody>
      </p:sp>
      <p:sp>
        <p:nvSpPr>
          <p:cNvPr id="3" name="Content Placeholder 2">
            <a:extLst>
              <a:ext uri="{FF2B5EF4-FFF2-40B4-BE49-F238E27FC236}">
                <a16:creationId xmlns:a16="http://schemas.microsoft.com/office/drawing/2014/main" id="{25071AD4-3CB3-4C79-8897-3213F7B80F1C}"/>
              </a:ext>
            </a:extLst>
          </p:cNvPr>
          <p:cNvSpPr>
            <a:spLocks noGrp="1"/>
          </p:cNvSpPr>
          <p:nvPr>
            <p:ph idx="1"/>
          </p:nvPr>
        </p:nvSpPr>
        <p:spPr/>
        <p:txBody>
          <a:bodyPr>
            <a:normAutofit lnSpcReduction="10000"/>
          </a:bodyPr>
          <a:lstStyle/>
          <a:p>
            <a:pPr marL="0" indent="0">
              <a:buNone/>
            </a:pPr>
            <a:r>
              <a:rPr lang="en-US" dirty="0"/>
              <a:t>In the book’s title, and throughout its pages, Black refers to his South Side neighborhood as “Sacred Ground.” It is, he explains, “a real, hallowed space, from which major figures in the freedom movement emerged, and where historic commitments were forged.” Throughout the book, he shares the stories of those major figures, intertwined with his own life story and his personal development as a skilled and committed activist. Like many members of his generation, Black served in the army during World War II. The experience of racism and segregation in the military, as well as what he witnessed of the liberation of the Buchenwald Nazi concentration camp, was transformative. “This got me to reflecting, and I thought, this can happen anywhere to anyone, ” he says. “I determined that when I returned home I was going to spend the rest of my life working for peace and justice.” In his case, he continues, “political activism and organizing was the key to recovering from the whole deeply difficult experience of war. You never forget war, and you never get fully away from it.”</a:t>
            </a:r>
          </a:p>
        </p:txBody>
      </p:sp>
    </p:spTree>
    <p:extLst>
      <p:ext uri="{BB962C8B-B14F-4D97-AF65-F5344CB8AC3E}">
        <p14:creationId xmlns:p14="http://schemas.microsoft.com/office/powerpoint/2010/main" val="26480212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32F80-F2AD-49BE-9F4E-1037C98203BD}"/>
              </a:ext>
            </a:extLst>
          </p:cNvPr>
          <p:cNvSpPr>
            <a:spLocks noGrp="1"/>
          </p:cNvSpPr>
          <p:nvPr>
            <p:ph type="title"/>
          </p:nvPr>
        </p:nvSpPr>
        <p:spPr/>
        <p:txBody>
          <a:bodyPr/>
          <a:lstStyle/>
          <a:p>
            <a:r>
              <a:rPr lang="en-US" dirty="0"/>
              <a:t>Is this typical?</a:t>
            </a:r>
          </a:p>
        </p:txBody>
      </p:sp>
      <p:sp>
        <p:nvSpPr>
          <p:cNvPr id="3" name="Content Placeholder 2">
            <a:extLst>
              <a:ext uri="{FF2B5EF4-FFF2-40B4-BE49-F238E27FC236}">
                <a16:creationId xmlns:a16="http://schemas.microsoft.com/office/drawing/2014/main" id="{BAE28829-9E71-47E0-9DC5-AF53B07D4C4B}"/>
              </a:ext>
            </a:extLst>
          </p:cNvPr>
          <p:cNvSpPr>
            <a:spLocks noGrp="1"/>
          </p:cNvSpPr>
          <p:nvPr>
            <p:ph idx="1"/>
          </p:nvPr>
        </p:nvSpPr>
        <p:spPr/>
        <p:txBody>
          <a:bodyPr/>
          <a:lstStyle/>
          <a:p>
            <a:pPr marL="0" indent="0">
              <a:buNone/>
            </a:pPr>
            <a:r>
              <a:rPr lang="en-US" dirty="0"/>
              <a:t>Black worked with the Reverend Martin Luther King Jr. in the South in the early 1960s, and helped bring him to Chicago in 1966. In October 1963, he helped organize a boycott of the Chicago public schools by more than 200,000 people to protest the use of “mobile classrooms” (really trailers) at overcrowded black schools. In the early 1980s, Black worked to elect Harold Washington, another </a:t>
            </a:r>
            <a:r>
              <a:rPr lang="en-US" dirty="0" err="1"/>
              <a:t>Bronzeville</a:t>
            </a:r>
            <a:r>
              <a:rPr lang="en-US" dirty="0"/>
              <a:t> resident, as Chicago’s first African American mayor, presaging his later work for the adopted son of Chicago, Barack Obama. “[W]</a:t>
            </a:r>
            <a:r>
              <a:rPr lang="en-US" dirty="0" err="1"/>
              <a:t>hile</a:t>
            </a:r>
            <a:r>
              <a:rPr lang="en-US" dirty="0"/>
              <a:t> it thrived, the Washington campaign and its victory created the same kind of excitement at the local level that Barack Obama’s would generate on the national level two decades later, ” Black says. “It taught so many younger people about the power of an awakened, organized community.”</a:t>
            </a:r>
          </a:p>
        </p:txBody>
      </p:sp>
    </p:spTree>
    <p:extLst>
      <p:ext uri="{BB962C8B-B14F-4D97-AF65-F5344CB8AC3E}">
        <p14:creationId xmlns:p14="http://schemas.microsoft.com/office/powerpoint/2010/main" val="26872381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B46CB-96DD-4BE8-B7DC-3CB0A1940354}"/>
              </a:ext>
            </a:extLst>
          </p:cNvPr>
          <p:cNvSpPr>
            <a:spLocks noGrp="1"/>
          </p:cNvSpPr>
          <p:nvPr>
            <p:ph type="title"/>
          </p:nvPr>
        </p:nvSpPr>
        <p:spPr/>
        <p:txBody>
          <a:bodyPr/>
          <a:lstStyle/>
          <a:p>
            <a:r>
              <a:rPr lang="en-US" dirty="0"/>
              <a:t>Or this?</a:t>
            </a:r>
          </a:p>
        </p:txBody>
      </p:sp>
      <p:sp>
        <p:nvSpPr>
          <p:cNvPr id="3" name="Content Placeholder 2">
            <a:extLst>
              <a:ext uri="{FF2B5EF4-FFF2-40B4-BE49-F238E27FC236}">
                <a16:creationId xmlns:a16="http://schemas.microsoft.com/office/drawing/2014/main" id="{0069C555-CDFF-4875-BA47-AB579CAA6CC4}"/>
              </a:ext>
            </a:extLst>
          </p:cNvPr>
          <p:cNvSpPr>
            <a:spLocks noGrp="1"/>
          </p:cNvSpPr>
          <p:nvPr>
            <p:ph idx="1"/>
          </p:nvPr>
        </p:nvSpPr>
        <p:spPr/>
        <p:txBody>
          <a:bodyPr/>
          <a:lstStyle/>
          <a:p>
            <a:pPr marL="0" indent="0">
              <a:buNone/>
            </a:pPr>
            <a:r>
              <a:rPr lang="en-US" dirty="0"/>
              <a:t>Black sees Obama’s presidency as a watershed moment: “He was not all perfect, but he was historic.” As one of the lead organizers for getting people from Chicago to the March on Washington for Jobs and Freedom, Black remembers that event as “one of the greatest experiences of my life”—a feeling that still resonates today. He calls Obama “the beneficiary of the hopes and dreams of all kinds of Americans carried forward by those of my generation, struggling to achieve the impossible, but so often doubting that they can do it. His successor, I am sad to say, is contributing to the doubt, not to the dream.”</a:t>
            </a:r>
          </a:p>
        </p:txBody>
      </p:sp>
    </p:spTree>
    <p:extLst>
      <p:ext uri="{BB962C8B-B14F-4D97-AF65-F5344CB8AC3E}">
        <p14:creationId xmlns:p14="http://schemas.microsoft.com/office/powerpoint/2010/main" val="13940844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B9EA7-3398-4595-9B42-740D12AE4345}"/>
              </a:ext>
            </a:extLst>
          </p:cNvPr>
          <p:cNvSpPr>
            <a:spLocks noGrp="1"/>
          </p:cNvSpPr>
          <p:nvPr>
            <p:ph type="title"/>
          </p:nvPr>
        </p:nvSpPr>
        <p:spPr/>
        <p:txBody>
          <a:bodyPr/>
          <a:lstStyle/>
          <a:p>
            <a:r>
              <a:rPr lang="en-US" dirty="0"/>
              <a:t>But what if you can do it too?</a:t>
            </a:r>
          </a:p>
        </p:txBody>
      </p:sp>
      <p:sp>
        <p:nvSpPr>
          <p:cNvPr id="3" name="Content Placeholder 2">
            <a:extLst>
              <a:ext uri="{FF2B5EF4-FFF2-40B4-BE49-F238E27FC236}">
                <a16:creationId xmlns:a16="http://schemas.microsoft.com/office/drawing/2014/main" id="{D45CBB2A-B4D4-46A6-8924-E22A70AA7070}"/>
              </a:ext>
            </a:extLst>
          </p:cNvPr>
          <p:cNvSpPr>
            <a:spLocks noGrp="1"/>
          </p:cNvSpPr>
          <p:nvPr>
            <p:ph idx="1"/>
          </p:nvPr>
        </p:nvSpPr>
        <p:spPr/>
        <p:txBody>
          <a:bodyPr>
            <a:normAutofit fontScale="92500" lnSpcReduction="20000"/>
          </a:bodyPr>
          <a:lstStyle/>
          <a:p>
            <a:pPr marL="0" indent="0">
              <a:buNone/>
            </a:pPr>
            <a:r>
              <a:rPr lang="en-US" dirty="0"/>
              <a:t>Black spent many of his working years as a teacher in the Chicago Public Schools, beginning in 1954, and later at City College, from which he retired in 1989. The philosophy he tried to convey to students was simple: “You are somebody, trouble don’t last forever.” In a letter sent to honor his ninetieth birthday, then-President Obama wrote, “We are all his students in a classroom that never closes.” Having grown up on Chicago’s South Side, within two miles of most of the various apartments in which Tim Black lived, I know the neighborhood, and many of the characters in this book from my own youth. I found the book to be both informative and inspirational, which was precisely Black’s goal. As he puts it, “There is still a lot to overcome. But we have overcome a lot, and we need to remember that. We can still do the impossible, maybe even the miraculous.” The kind of hope this book </a:t>
            </a:r>
            <a:r>
              <a:rPr lang="en-US" dirty="0" err="1"/>
              <a:t>oers</a:t>
            </a:r>
            <a:r>
              <a:rPr lang="en-US" dirty="0"/>
              <a:t> is rooted in perseverance and committed activism. Having seen so much over the past century, Black concludes, “even at my age, and in these times, times that seem so bad, I can keep on </a:t>
            </a:r>
            <a:r>
              <a:rPr lang="en-US" dirty="0" err="1"/>
              <a:t>keepin</a:t>
            </a:r>
            <a:r>
              <a:rPr lang="en-US" dirty="0"/>
              <a:t>’ on, and you can too.”</a:t>
            </a:r>
          </a:p>
          <a:p>
            <a:pPr marL="0" indent="0">
              <a:buNone/>
            </a:pPr>
            <a:r>
              <a:rPr lang="en-US" dirty="0"/>
              <a:t>Review of </a:t>
            </a:r>
            <a:r>
              <a:rPr lang="en-US" i="1" dirty="0"/>
              <a:t>Sacred Ground</a:t>
            </a:r>
            <a:r>
              <a:rPr lang="en-US" dirty="0"/>
              <a:t> by Norman </a:t>
            </a:r>
            <a:r>
              <a:rPr lang="en-US" dirty="0" err="1"/>
              <a:t>Stockwell</a:t>
            </a:r>
            <a:r>
              <a:rPr lang="en-US" dirty="0"/>
              <a:t>, </a:t>
            </a:r>
            <a:r>
              <a:rPr lang="en-US" i="1" dirty="0"/>
              <a:t>The Progressive, </a:t>
            </a:r>
            <a:r>
              <a:rPr lang="en-US" dirty="0"/>
              <a:t>February 1, 2019</a:t>
            </a:r>
          </a:p>
        </p:txBody>
      </p:sp>
    </p:spTree>
    <p:extLst>
      <p:ext uri="{BB962C8B-B14F-4D97-AF65-F5344CB8AC3E}">
        <p14:creationId xmlns:p14="http://schemas.microsoft.com/office/powerpoint/2010/main" val="21052241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6DBD2-B79D-4B36-8DFE-BD5C0F7D11A7}"/>
              </a:ext>
            </a:extLst>
          </p:cNvPr>
          <p:cNvSpPr>
            <a:spLocks noGrp="1"/>
          </p:cNvSpPr>
          <p:nvPr>
            <p:ph type="title"/>
          </p:nvPr>
        </p:nvSpPr>
        <p:spPr/>
        <p:txBody>
          <a:bodyPr/>
          <a:lstStyle/>
          <a:p>
            <a:r>
              <a:rPr lang="en-US" dirty="0"/>
              <a:t>Okay, here are some questions to consider:</a:t>
            </a:r>
          </a:p>
        </p:txBody>
      </p:sp>
      <p:sp>
        <p:nvSpPr>
          <p:cNvPr id="3" name="Content Placeholder 2">
            <a:extLst>
              <a:ext uri="{FF2B5EF4-FFF2-40B4-BE49-F238E27FC236}">
                <a16:creationId xmlns:a16="http://schemas.microsoft.com/office/drawing/2014/main" id="{ED469CCE-918E-4DEF-BC9D-ECA9A023844A}"/>
              </a:ext>
            </a:extLst>
          </p:cNvPr>
          <p:cNvSpPr>
            <a:spLocks noGrp="1"/>
          </p:cNvSpPr>
          <p:nvPr>
            <p:ph idx="1"/>
          </p:nvPr>
        </p:nvSpPr>
        <p:spPr/>
        <p:txBody>
          <a:bodyPr/>
          <a:lstStyle/>
          <a:p>
            <a:pPr marL="457200" indent="-457200">
              <a:buAutoNum type="arabicPeriod"/>
            </a:pPr>
            <a:r>
              <a:rPr lang="en-US" dirty="0"/>
              <a:t>What was the “Great Migration”?</a:t>
            </a:r>
          </a:p>
          <a:p>
            <a:pPr marL="457200" indent="-457200">
              <a:buAutoNum type="arabicPeriod"/>
            </a:pPr>
            <a:r>
              <a:rPr lang="en-US" dirty="0"/>
              <a:t>Why is “oral history” important?</a:t>
            </a:r>
          </a:p>
          <a:p>
            <a:pPr marL="457200" indent="-457200">
              <a:buAutoNum type="arabicPeriod"/>
            </a:pPr>
            <a:r>
              <a:rPr lang="en-US" dirty="0"/>
              <a:t>What effect did World War II have on Prof. Black?</a:t>
            </a:r>
          </a:p>
          <a:p>
            <a:pPr marL="457200" indent="-457200">
              <a:buAutoNum type="arabicPeriod"/>
            </a:pPr>
            <a:r>
              <a:rPr lang="en-US" dirty="0"/>
              <a:t>How did Prof. Black go about devoting himself to the fight for social justice?  What did he do?</a:t>
            </a:r>
          </a:p>
          <a:p>
            <a:pPr marL="457200" indent="-457200">
              <a:buAutoNum type="arabicPeriod"/>
            </a:pPr>
            <a:r>
              <a:rPr lang="en-US" dirty="0"/>
              <a:t>Who were some of the notable people influenced by Prof. Black?</a:t>
            </a:r>
          </a:p>
          <a:p>
            <a:pPr marL="457200" indent="-457200">
              <a:buAutoNum type="arabicPeriod"/>
            </a:pPr>
            <a:r>
              <a:rPr lang="en-US" dirty="0"/>
              <a:t>What made Prof. Black such an effective educator?</a:t>
            </a:r>
          </a:p>
          <a:p>
            <a:pPr marL="457200" indent="-457200">
              <a:buAutoNum type="arabicPeriod"/>
            </a:pPr>
            <a:r>
              <a:rPr lang="en-US" dirty="0"/>
              <a:t>Why does Prof. Black call his neighborhood on Chicago’s South Side “Sacred Ground”?</a:t>
            </a:r>
          </a:p>
          <a:p>
            <a:pPr marL="0" indent="0">
              <a:buNone/>
            </a:pPr>
            <a:r>
              <a:rPr lang="en-US" dirty="0"/>
              <a:t>Keep these in mind as we watch a few short videos!</a:t>
            </a:r>
          </a:p>
          <a:p>
            <a:pPr marL="457200" indent="-457200">
              <a:buAutoNum type="arabicPeriod"/>
            </a:pPr>
            <a:endParaRPr lang="en-US" dirty="0"/>
          </a:p>
        </p:txBody>
      </p:sp>
    </p:spTree>
    <p:extLst>
      <p:ext uri="{BB962C8B-B14F-4D97-AF65-F5344CB8AC3E}">
        <p14:creationId xmlns:p14="http://schemas.microsoft.com/office/powerpoint/2010/main" val="24948451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CBAA3-74B3-4DDB-ADC7-1B430FC5EA94}"/>
              </a:ext>
            </a:extLst>
          </p:cNvPr>
          <p:cNvSpPr>
            <a:spLocks noGrp="1"/>
          </p:cNvSpPr>
          <p:nvPr>
            <p:ph type="title"/>
          </p:nvPr>
        </p:nvSpPr>
        <p:spPr/>
        <p:txBody>
          <a:bodyPr>
            <a:normAutofit fontScale="90000"/>
          </a:bodyPr>
          <a:lstStyle/>
          <a:p>
            <a:r>
              <a:rPr lang="en-US" dirty="0"/>
              <a:t>These are available for free on the Civic Knowledge Project website, </a:t>
            </a:r>
            <a:r>
              <a:rPr lang="en-US" dirty="0">
                <a:hlinkClick r:id="rId2"/>
              </a:rPr>
              <a:t>https://civicknowledge.uchicago.edu/mlk-initiative.shtml</a:t>
            </a:r>
            <a:r>
              <a:rPr lang="en-US" dirty="0"/>
              <a:t> </a:t>
            </a:r>
          </a:p>
        </p:txBody>
      </p:sp>
      <p:sp>
        <p:nvSpPr>
          <p:cNvPr id="3" name="Content Placeholder 2">
            <a:extLst>
              <a:ext uri="{FF2B5EF4-FFF2-40B4-BE49-F238E27FC236}">
                <a16:creationId xmlns:a16="http://schemas.microsoft.com/office/drawing/2014/main" id="{87D37C3B-F58E-4859-804E-A39728019950}"/>
              </a:ext>
            </a:extLst>
          </p:cNvPr>
          <p:cNvSpPr>
            <a:spLocks noGrp="1"/>
          </p:cNvSpPr>
          <p:nvPr>
            <p:ph idx="1"/>
          </p:nvPr>
        </p:nvSpPr>
        <p:spPr/>
        <p:txBody>
          <a:bodyPr/>
          <a:lstStyle/>
          <a:p>
            <a:pPr marL="0" indent="0">
              <a:buNone/>
            </a:pPr>
            <a:r>
              <a:rPr lang="en-US" dirty="0"/>
              <a:t>1. </a:t>
            </a:r>
            <a:r>
              <a:rPr lang="en-US" b="1" i="0" dirty="0">
                <a:solidFill>
                  <a:srgbClr val="5D707D"/>
                </a:solidFill>
                <a:effectLst/>
                <a:latin typeface="Verdana" panose="020B0604030504040204" pitchFamily="34" charset="0"/>
              </a:rPr>
              <a:t>[Video] </a:t>
            </a:r>
            <a:r>
              <a:rPr lang="en-US" b="1" i="0" u="none" strike="noStrike" dirty="0" err="1">
                <a:solidFill>
                  <a:srgbClr val="4FABD0"/>
                </a:solidFill>
                <a:effectLst/>
                <a:latin typeface="Verdana" panose="020B0604030504040204" pitchFamily="34" charset="0"/>
                <a:hlinkClick r:id="rId3"/>
              </a:rPr>
              <a:t>Timuel</a:t>
            </a:r>
            <a:r>
              <a:rPr lang="en-US" b="1" i="0" u="none" strike="noStrike" dirty="0">
                <a:solidFill>
                  <a:srgbClr val="4FABD0"/>
                </a:solidFill>
                <a:effectLst/>
                <a:latin typeface="Verdana" panose="020B0604030504040204" pitchFamily="34" charset="0"/>
                <a:hlinkClick r:id="rId3"/>
              </a:rPr>
              <a:t> D. Black Jr.: 2020 Legendary Landmark.</a:t>
            </a:r>
            <a:r>
              <a:rPr lang="en-US" b="1" i="0" dirty="0">
                <a:solidFill>
                  <a:srgbClr val="5D707D"/>
                </a:solidFill>
                <a:effectLst/>
                <a:latin typeface="Verdana" panose="020B0604030504040204" pitchFamily="34" charset="0"/>
              </a:rPr>
              <a:t> Landmarks Illinois honored Mr. Black at its 2020 Legendary Landmarks Celebration held March 5, 2020, in Chicago. </a:t>
            </a:r>
          </a:p>
          <a:p>
            <a:pPr marL="0" indent="0">
              <a:buNone/>
            </a:pPr>
            <a:endParaRPr lang="en-US" b="1" dirty="0">
              <a:solidFill>
                <a:srgbClr val="5D707D"/>
              </a:solidFill>
              <a:latin typeface="Verdana" panose="020B0604030504040204" pitchFamily="34" charset="0"/>
            </a:endParaRPr>
          </a:p>
          <a:p>
            <a:pPr marL="0" indent="0">
              <a:buNone/>
            </a:pPr>
            <a:r>
              <a:rPr lang="en-US" b="1" dirty="0">
                <a:solidFill>
                  <a:srgbClr val="5D707D"/>
                </a:solidFill>
                <a:latin typeface="Verdana" panose="020B0604030504040204" pitchFamily="34" charset="0"/>
              </a:rPr>
              <a:t>2. </a:t>
            </a:r>
            <a:r>
              <a:rPr lang="en-US" b="1" dirty="0">
                <a:solidFill>
                  <a:srgbClr val="5D707D"/>
                </a:solidFill>
                <a:latin typeface="Verdana" panose="020B0604030504040204" pitchFamily="34" charset="0"/>
                <a:hlinkClick r:id="rId4"/>
              </a:rPr>
              <a:t>https://www.tiktok.com/@civicknowledgeproject</a:t>
            </a:r>
            <a:r>
              <a:rPr lang="en-US" b="1" dirty="0">
                <a:solidFill>
                  <a:srgbClr val="5D707D"/>
                </a:solidFill>
                <a:latin typeface="Verdana" panose="020B0604030504040204" pitchFamily="34" charset="0"/>
              </a:rPr>
              <a:t>? </a:t>
            </a:r>
            <a:endParaRPr lang="en-US" dirty="0"/>
          </a:p>
        </p:txBody>
      </p:sp>
    </p:spTree>
    <p:extLst>
      <p:ext uri="{BB962C8B-B14F-4D97-AF65-F5344CB8AC3E}">
        <p14:creationId xmlns:p14="http://schemas.microsoft.com/office/powerpoint/2010/main" val="16246164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B0390-7B72-4B2A-B785-C4B41A176FD2}"/>
              </a:ext>
            </a:extLst>
          </p:cNvPr>
          <p:cNvSpPr>
            <a:spLocks noGrp="1"/>
          </p:cNvSpPr>
          <p:nvPr>
            <p:ph type="title"/>
          </p:nvPr>
        </p:nvSpPr>
        <p:spPr/>
        <p:txBody>
          <a:bodyPr>
            <a:normAutofit fontScale="90000"/>
          </a:bodyPr>
          <a:lstStyle/>
          <a:p>
            <a:r>
              <a:rPr lang="en-US" dirty="0"/>
              <a:t>Okay, time to think about all this, and what Prof. Black’s life might mean for you!</a:t>
            </a:r>
          </a:p>
        </p:txBody>
      </p:sp>
      <p:sp>
        <p:nvSpPr>
          <p:cNvPr id="3" name="Content Placeholder 2">
            <a:extLst>
              <a:ext uri="{FF2B5EF4-FFF2-40B4-BE49-F238E27FC236}">
                <a16:creationId xmlns:a16="http://schemas.microsoft.com/office/drawing/2014/main" id="{46A07E73-B250-4BD7-A6D5-C9DE1CABBE79}"/>
              </a:ext>
            </a:extLst>
          </p:cNvPr>
          <p:cNvSpPr>
            <a:spLocks noGrp="1"/>
          </p:cNvSpPr>
          <p:nvPr>
            <p:ph idx="1"/>
          </p:nvPr>
        </p:nvSpPr>
        <p:spPr/>
        <p:txBody>
          <a:bodyPr/>
          <a:lstStyle/>
          <a:p>
            <a:pPr marL="0" indent="0">
              <a:buNone/>
            </a:pPr>
            <a:r>
              <a:rPr lang="en-US" dirty="0"/>
              <a:t>Please take 10-15 minutes to jot down your thoughts on what you have just learned about the life and work of Prof. </a:t>
            </a:r>
            <a:r>
              <a:rPr lang="en-US" dirty="0" err="1"/>
              <a:t>Timuel</a:t>
            </a:r>
            <a:r>
              <a:rPr lang="en-US" dirty="0"/>
              <a:t> D. Black.  What do you think of his example?  What would you like to ask him, if you got a chance to talk with him?  Which of his “principles” or “life lessons” did you like best?  Which least?  Here they are again--</a:t>
            </a:r>
          </a:p>
        </p:txBody>
      </p:sp>
    </p:spTree>
    <p:extLst>
      <p:ext uri="{BB962C8B-B14F-4D97-AF65-F5344CB8AC3E}">
        <p14:creationId xmlns:p14="http://schemas.microsoft.com/office/powerpoint/2010/main" val="6761583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Background Fill">
            <a:extLst>
              <a:ext uri="{FF2B5EF4-FFF2-40B4-BE49-F238E27FC236}">
                <a16:creationId xmlns:a16="http://schemas.microsoft.com/office/drawing/2014/main" id="{471A3572-4543-4883-A749-0458CD8700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10" name="Color Fill">
            <a:extLst>
              <a:ext uri="{FF2B5EF4-FFF2-40B4-BE49-F238E27FC236}">
                <a16:creationId xmlns:a16="http://schemas.microsoft.com/office/drawing/2014/main" id="{4036AB30-180B-4ED5-A38B-1757054192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12" name="Group 11">
            <a:extLst>
              <a:ext uri="{FF2B5EF4-FFF2-40B4-BE49-F238E27FC236}">
                <a16:creationId xmlns:a16="http://schemas.microsoft.com/office/drawing/2014/main" id="{C7DC96D6-0134-4EA3-8B0A-6A255D6BDE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078029" y="199915"/>
            <a:ext cx="2948860" cy="6658085"/>
            <a:chOff x="9078029" y="199915"/>
            <a:chExt cx="2948860" cy="6658085"/>
          </a:xfrm>
        </p:grpSpPr>
        <p:sp>
          <p:nvSpPr>
            <p:cNvPr id="13" name="Oval 12">
              <a:extLst>
                <a:ext uri="{FF2B5EF4-FFF2-40B4-BE49-F238E27FC236}">
                  <a16:creationId xmlns:a16="http://schemas.microsoft.com/office/drawing/2014/main" id="{FA484B57-E0AB-40D7-94A9-A329991EB2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296665" y="199915"/>
              <a:ext cx="491650" cy="4916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Graphic 9">
              <a:extLst>
                <a:ext uri="{FF2B5EF4-FFF2-40B4-BE49-F238E27FC236}">
                  <a16:creationId xmlns:a16="http://schemas.microsoft.com/office/drawing/2014/main" id="{3E75AC37-AB18-487B-8182-38DE4F4C98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9086126" y="3917237"/>
              <a:ext cx="2932666" cy="294885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60000"/>
                <a:lumOff val="40000"/>
                <a:alpha val="60000"/>
              </a:schemeClr>
            </a:solidFill>
            <a:ln w="9331" cap="flat">
              <a:noFill/>
              <a:prstDash val="solid"/>
              <a:miter/>
            </a:ln>
          </p:spPr>
          <p:txBody>
            <a:bodyPr rtlCol="0" anchor="ctr"/>
            <a:lstStyle/>
            <a:p>
              <a:endParaRPr lang="en-US"/>
            </a:p>
          </p:txBody>
        </p:sp>
        <p:sp>
          <p:nvSpPr>
            <p:cNvPr id="15" name="Graphic 9">
              <a:extLst>
                <a:ext uri="{FF2B5EF4-FFF2-40B4-BE49-F238E27FC236}">
                  <a16:creationId xmlns:a16="http://schemas.microsoft.com/office/drawing/2014/main" id="{3D5AE2D9-14F3-4498-A3C2-0E52442778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078030" y="891480"/>
              <a:ext cx="2948859" cy="2948858"/>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75000"/>
                </a:schemeClr>
              </a:fgClr>
              <a:bgClr>
                <a:schemeClr val="accent4">
                  <a:lumMod val="60000"/>
                  <a:lumOff val="40000"/>
                </a:schemeClr>
              </a:bgClr>
            </a:pattFill>
            <a:ln w="9525" cap="flat">
              <a:noFill/>
              <a:prstDash val="solid"/>
              <a:miter/>
            </a:ln>
          </p:spPr>
          <p:txBody>
            <a:bodyPr rtlCol="0" anchor="ctr"/>
            <a:lstStyle/>
            <a:p>
              <a:endParaRPr lang="en-US" dirty="0"/>
            </a:p>
          </p:txBody>
        </p:sp>
        <p:sp>
          <p:nvSpPr>
            <p:cNvPr id="16" name="Oval 15">
              <a:extLst>
                <a:ext uri="{FF2B5EF4-FFF2-40B4-BE49-F238E27FC236}">
                  <a16:creationId xmlns:a16="http://schemas.microsoft.com/office/drawing/2014/main" id="{DC281A9A-F165-4FAE-B7EE-3DCDA7D623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63633" y="3793556"/>
              <a:ext cx="355343" cy="355343"/>
            </a:xfrm>
            <a:prstGeom prst="ellipse">
              <a:avLst/>
            </a:prstGeom>
            <a:solidFill>
              <a:schemeClr val="accent1">
                <a:lumMod val="60000"/>
                <a:lumOff val="40000"/>
              </a:schemeClr>
            </a:solidFill>
            <a:ln w="9331" cap="flat">
              <a:noFill/>
              <a:prstDash val="solid"/>
              <a:miter/>
            </a:ln>
          </p:spPr>
          <p:txBody>
            <a:bodyPr rtlCol="0" anchor="ctr"/>
            <a:lstStyle/>
            <a:p>
              <a:endParaRPr lang="en-US">
                <a:solidFill>
                  <a:schemeClr val="tx1"/>
                </a:solidFill>
              </a:endParaRPr>
            </a:p>
          </p:txBody>
        </p:sp>
      </p:grpSp>
      <p:sp>
        <p:nvSpPr>
          <p:cNvPr id="18" name="Texture">
            <a:extLst>
              <a:ext uri="{FF2B5EF4-FFF2-40B4-BE49-F238E27FC236}">
                <a16:creationId xmlns:a16="http://schemas.microsoft.com/office/drawing/2014/main" id="{DC83D935-436B-4F4D-A47B-4FD95E2C1D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lIns="0" rIns="0" rtlCol="0" anchor="ctr"/>
          <a:lstStyle/>
          <a:p>
            <a:endParaRPr lang="en-US" dirty="0"/>
          </a:p>
        </p:txBody>
      </p:sp>
      <p:sp>
        <p:nvSpPr>
          <p:cNvPr id="2" name="Title 1">
            <a:extLst>
              <a:ext uri="{FF2B5EF4-FFF2-40B4-BE49-F238E27FC236}">
                <a16:creationId xmlns:a16="http://schemas.microsoft.com/office/drawing/2014/main" id="{4CDC7733-7752-4372-BE3A-02E2C7DB094F}"/>
              </a:ext>
            </a:extLst>
          </p:cNvPr>
          <p:cNvSpPr>
            <a:spLocks noGrp="1"/>
          </p:cNvSpPr>
          <p:nvPr>
            <p:ph type="title"/>
          </p:nvPr>
        </p:nvSpPr>
        <p:spPr>
          <a:xfrm>
            <a:off x="457200" y="668049"/>
            <a:ext cx="7685037" cy="1325563"/>
          </a:xfrm>
        </p:spPr>
        <p:txBody>
          <a:bodyPr>
            <a:normAutofit/>
          </a:bodyPr>
          <a:lstStyle/>
          <a:p>
            <a:r>
              <a:rPr lang="en-US" sz="4100" dirty="0"/>
              <a:t>Ethical Principles and Life Lessons from Prof. </a:t>
            </a:r>
            <a:r>
              <a:rPr lang="en-US" sz="4100" dirty="0" err="1"/>
              <a:t>Timuel</a:t>
            </a:r>
            <a:r>
              <a:rPr lang="en-US" sz="4100" dirty="0"/>
              <a:t> D. Black</a:t>
            </a:r>
          </a:p>
        </p:txBody>
      </p:sp>
      <p:sp>
        <p:nvSpPr>
          <p:cNvPr id="3" name="Content Placeholder 2">
            <a:extLst>
              <a:ext uri="{FF2B5EF4-FFF2-40B4-BE49-F238E27FC236}">
                <a16:creationId xmlns:a16="http://schemas.microsoft.com/office/drawing/2014/main" id="{84B6F73F-0B3C-4CE4-BE91-9E63D6216044}"/>
              </a:ext>
            </a:extLst>
          </p:cNvPr>
          <p:cNvSpPr>
            <a:spLocks noGrp="1"/>
          </p:cNvSpPr>
          <p:nvPr>
            <p:ph idx="1"/>
          </p:nvPr>
        </p:nvSpPr>
        <p:spPr>
          <a:xfrm>
            <a:off x="457200" y="2096713"/>
            <a:ext cx="7685037" cy="4080250"/>
          </a:xfrm>
        </p:spPr>
        <p:txBody>
          <a:bodyPr>
            <a:normAutofit/>
          </a:bodyPr>
          <a:lstStyle/>
          <a:p>
            <a:pPr marL="0" indent="0">
              <a:buNone/>
            </a:pPr>
            <a:r>
              <a:rPr lang="en-US" sz="1100" dirty="0"/>
              <a:t>1.– All People are Equal. CKP Comment: The words of the Declaration of Independence have always needed to be made more inclusive and taken more seriously.</a:t>
            </a:r>
          </a:p>
          <a:p>
            <a:pPr marL="0" indent="0">
              <a:buNone/>
            </a:pPr>
            <a:r>
              <a:rPr lang="en-US" sz="1100" dirty="0"/>
              <a:t>2. Together, people really can do the “impossible,” maybe even the “miraculous.” CKP Comment: Prof. Black learned this lesson during World War II. He remembers Eisenhower telling the troops “The impossible—we do that immediately; the miraculous may take a little longer.” He carried that message into his work for social justice. </a:t>
            </a:r>
          </a:p>
          <a:p>
            <a:pPr marL="0" indent="0">
              <a:buNone/>
            </a:pPr>
            <a:r>
              <a:rPr lang="en-US" sz="1100" dirty="0"/>
              <a:t>3. You don’t quit because things aren’t were you want them to be at that moment, you keep pushing! CKP Comment: Hopes and dreams keep us alive. Prof. Black urges you talk to the elders—if your parents had not believed in the future, you would not be here. </a:t>
            </a:r>
          </a:p>
          <a:p>
            <a:pPr marL="0" indent="0">
              <a:buNone/>
            </a:pPr>
            <a:r>
              <a:rPr lang="en-US" sz="1100" dirty="0"/>
              <a:t>4. Sometimes things get so singularly racial that people can’t see that it’s just human behavior. CKP Comment: Prof. Black is an activist and supporter of Black Lives Matter. He is also a democratic socialist who sees how important socio-economic class is. And he is a feminist who wants to see a woman become President of the U.S. He has always liked Dr. King’s message about how we are all part of a single garment of destiny, and how King acted on that message. In politics, and in life generally, it is important to judge people by their actions, not just their words. Prof. Black’s grandma would say to him, when he was making excuses for misbehaving, “I </a:t>
            </a:r>
            <a:r>
              <a:rPr lang="en-US" sz="1100" dirty="0" err="1"/>
              <a:t>cain’t</a:t>
            </a:r>
            <a:r>
              <a:rPr lang="en-US" sz="1100" dirty="0"/>
              <a:t> hear </a:t>
            </a:r>
            <a:r>
              <a:rPr lang="en-US" sz="1100" dirty="0" err="1"/>
              <a:t>whatcha</a:t>
            </a:r>
            <a:r>
              <a:rPr lang="en-US" sz="1100" dirty="0"/>
              <a:t> </a:t>
            </a:r>
            <a:r>
              <a:rPr lang="en-US" sz="1100" dirty="0" err="1"/>
              <a:t>sayin</a:t>
            </a:r>
            <a:r>
              <a:rPr lang="en-US" sz="1100" dirty="0"/>
              <a:t>’ cause </a:t>
            </a:r>
            <a:r>
              <a:rPr lang="en-US" sz="1100" dirty="0" err="1"/>
              <a:t>whatcha</a:t>
            </a:r>
            <a:r>
              <a:rPr lang="en-US" sz="1100" dirty="0"/>
              <a:t> </a:t>
            </a:r>
            <a:r>
              <a:rPr lang="en-US" sz="1100" dirty="0" err="1"/>
              <a:t>doin</a:t>
            </a:r>
            <a:r>
              <a:rPr lang="en-US" sz="1100" dirty="0"/>
              <a:t>’ talks so loud.” </a:t>
            </a:r>
          </a:p>
          <a:p>
            <a:pPr marL="0" indent="0">
              <a:buNone/>
            </a:pPr>
            <a:r>
              <a:rPr lang="en-US" sz="1100" dirty="0"/>
              <a:t>5. A sense of community, of mutual support, is triumphant over immediate personal gain. CKP Comment: Prof. Black’s story, as he put it in Sacred Ground, is the story of his community, of Chicago’s historic </a:t>
            </a:r>
            <a:r>
              <a:rPr lang="en-US" sz="1100" dirty="0" err="1"/>
              <a:t>Bronzeville</a:t>
            </a:r>
            <a:r>
              <a:rPr lang="en-US" sz="1100" dirty="0"/>
              <a:t>. “You come from people”—that is something his Mama would always say to him. You need to talk to the ancestors, the elders, and help tell their story, since it is your story too. That is why he called his book “Sacred Ground.” </a:t>
            </a:r>
          </a:p>
          <a:p>
            <a:pPr marL="0" indent="0">
              <a:buNone/>
            </a:pPr>
            <a:r>
              <a:rPr lang="en-US" sz="1100" dirty="0"/>
              <a:t>6. Music has a way of inspiring us and shows that there is no monopoly on joy. CKP Comment: Music, especially jazz music, has always been a source of inspiration and spirituality for Prof. Black. He loves these lyrics by the great Duke Ellington, “I don’t mind the gray skies/</a:t>
            </a:r>
            <a:r>
              <a:rPr lang="en-US" sz="1100" dirty="0" err="1"/>
              <a:t>’cause</a:t>
            </a:r>
            <a:r>
              <a:rPr lang="en-US" sz="1100" dirty="0"/>
              <a:t> they’re just clouds passing by.” And these lyrics by the famous South Side singer Sam Cook, “Well, you know, I’m so glad. I know that trouble don’t last always.”</a:t>
            </a:r>
          </a:p>
        </p:txBody>
      </p:sp>
    </p:spTree>
    <p:extLst>
      <p:ext uri="{BB962C8B-B14F-4D97-AF65-F5344CB8AC3E}">
        <p14:creationId xmlns:p14="http://schemas.microsoft.com/office/powerpoint/2010/main" val="4442118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Background Fill">
            <a:extLst>
              <a:ext uri="{FF2B5EF4-FFF2-40B4-BE49-F238E27FC236}">
                <a16:creationId xmlns:a16="http://schemas.microsoft.com/office/drawing/2014/main" id="{471A3572-4543-4883-A749-0458CD8700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11" name="Color Fill">
            <a:extLst>
              <a:ext uri="{FF2B5EF4-FFF2-40B4-BE49-F238E27FC236}">
                <a16:creationId xmlns:a16="http://schemas.microsoft.com/office/drawing/2014/main" id="{4036AB30-180B-4ED5-A38B-1757054192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sp>
        <p:nvSpPr>
          <p:cNvPr id="13" name="Background Leaf">
            <a:extLst>
              <a:ext uri="{FF2B5EF4-FFF2-40B4-BE49-F238E27FC236}">
                <a16:creationId xmlns:a16="http://schemas.microsoft.com/office/drawing/2014/main" id="{E00BDB36-26F9-4870-887D-DBEBE42ADE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04504" y="-5716"/>
            <a:ext cx="8284448" cy="6858000"/>
          </a:xfrm>
          <a:custGeom>
            <a:avLst/>
            <a:gdLst>
              <a:gd name="connsiteX0" fmla="*/ 0 w 8284448"/>
              <a:gd name="connsiteY0" fmla="*/ 0 h 6858000"/>
              <a:gd name="connsiteX1" fmla="*/ 5949669 w 8284448"/>
              <a:gd name="connsiteY1" fmla="*/ 0 h 6858000"/>
              <a:gd name="connsiteX2" fmla="*/ 6097735 w 8284448"/>
              <a:gd name="connsiteY2" fmla="*/ 77067 h 6858000"/>
              <a:gd name="connsiteX3" fmla="*/ 8284448 w 8284448"/>
              <a:gd name="connsiteY3" fmla="*/ 3810917 h 6858000"/>
              <a:gd name="connsiteX4" fmla="*/ 8284448 w 8284448"/>
              <a:gd name="connsiteY4" fmla="*/ 6858000 h 6858000"/>
              <a:gd name="connsiteX5" fmla="*/ 1225332 w 8284448"/>
              <a:gd name="connsiteY5" fmla="*/ 6858000 h 6858000"/>
              <a:gd name="connsiteX6" fmla="*/ 1163726 w 8284448"/>
              <a:gd name="connsiteY6" fmla="*/ 6801098 h 6858000"/>
              <a:gd name="connsiteX7" fmla="*/ 24800 w 8284448"/>
              <a:gd name="connsiteY7" fmla="*/ 4654257 h 6858000"/>
              <a:gd name="connsiteX8" fmla="*/ 0 w 8284448"/>
              <a:gd name="connsiteY8" fmla="*/ 4489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84448" h="6858000">
                <a:moveTo>
                  <a:pt x="0" y="0"/>
                </a:moveTo>
                <a:lnTo>
                  <a:pt x="5949669" y="0"/>
                </a:lnTo>
                <a:lnTo>
                  <a:pt x="6097735" y="77067"/>
                </a:lnTo>
                <a:cubicBezTo>
                  <a:pt x="7400247" y="796137"/>
                  <a:pt x="8284448" y="2198576"/>
                  <a:pt x="8284448" y="3810917"/>
                </a:cubicBezTo>
                <a:lnTo>
                  <a:pt x="8284448" y="6858000"/>
                </a:lnTo>
                <a:lnTo>
                  <a:pt x="1225332" y="6858000"/>
                </a:lnTo>
                <a:lnTo>
                  <a:pt x="1163726" y="6801098"/>
                </a:lnTo>
                <a:cubicBezTo>
                  <a:pt x="596622" y="6224771"/>
                  <a:pt x="191778" y="5483545"/>
                  <a:pt x="24800" y="4654257"/>
                </a:cubicBezTo>
                <a:lnTo>
                  <a:pt x="0" y="4489113"/>
                </a:lnTo>
                <a:close/>
              </a:path>
            </a:pathLst>
          </a:custGeom>
          <a:solidFill>
            <a:schemeClr val="bg2">
              <a:alpha val="30000"/>
            </a:schemeClr>
          </a:solidFill>
          <a:ln w="9525" cap="flat">
            <a:noFill/>
            <a:prstDash val="solid"/>
            <a:miter/>
          </a:ln>
        </p:spPr>
        <p:txBody>
          <a:bodyPr wrap="square" rtlCol="0" anchor="ctr">
            <a:noAutofit/>
          </a:bodyPr>
          <a:lstStyle/>
          <a:p>
            <a:endParaRPr lang="en-US"/>
          </a:p>
        </p:txBody>
      </p:sp>
      <p:sp>
        <p:nvSpPr>
          <p:cNvPr id="15" name="Texture">
            <a:extLst>
              <a:ext uri="{FF2B5EF4-FFF2-40B4-BE49-F238E27FC236}">
                <a16:creationId xmlns:a16="http://schemas.microsoft.com/office/drawing/2014/main" id="{DC83D935-436B-4F4D-A47B-4FD95E2C1D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lIns="0" rIns="0" rtlCol="0" anchor="ctr"/>
          <a:lstStyle/>
          <a:p>
            <a:endParaRPr lang="en-US"/>
          </a:p>
        </p:txBody>
      </p:sp>
      <p:sp>
        <p:nvSpPr>
          <p:cNvPr id="2" name="Title 1">
            <a:extLst>
              <a:ext uri="{FF2B5EF4-FFF2-40B4-BE49-F238E27FC236}">
                <a16:creationId xmlns:a16="http://schemas.microsoft.com/office/drawing/2014/main" id="{2FF4C3B2-6C58-4DB1-8601-6F7752B03490}"/>
              </a:ext>
            </a:extLst>
          </p:cNvPr>
          <p:cNvSpPr>
            <a:spLocks noGrp="1"/>
          </p:cNvSpPr>
          <p:nvPr>
            <p:ph type="title"/>
          </p:nvPr>
        </p:nvSpPr>
        <p:spPr>
          <a:xfrm>
            <a:off x="457200" y="668049"/>
            <a:ext cx="3313075" cy="5589741"/>
          </a:xfrm>
        </p:spPr>
        <p:txBody>
          <a:bodyPr>
            <a:normAutofit/>
          </a:bodyPr>
          <a:lstStyle/>
          <a:p>
            <a:r>
              <a:rPr lang="en-US" dirty="0"/>
              <a:t>Continued …</a:t>
            </a:r>
          </a:p>
        </p:txBody>
      </p:sp>
      <p:graphicFrame>
        <p:nvGraphicFramePr>
          <p:cNvPr id="5" name="Content Placeholder 2">
            <a:extLst>
              <a:ext uri="{FF2B5EF4-FFF2-40B4-BE49-F238E27FC236}">
                <a16:creationId xmlns:a16="http://schemas.microsoft.com/office/drawing/2014/main" id="{C7C34480-E7A2-46C5-8585-8B895B5E642C}"/>
              </a:ext>
            </a:extLst>
          </p:cNvPr>
          <p:cNvGraphicFramePr>
            <a:graphicFrameLocks noGrp="1"/>
          </p:cNvGraphicFramePr>
          <p:nvPr>
            <p:ph idx="1"/>
            <p:extLst>
              <p:ext uri="{D42A27DB-BD31-4B8C-83A1-F6EECF244321}">
                <p14:modId xmlns:p14="http://schemas.microsoft.com/office/powerpoint/2010/main" val="3343924516"/>
              </p:ext>
            </p:extLst>
          </p:nvPr>
        </p:nvGraphicFramePr>
        <p:xfrm>
          <a:off x="4866688" y="668048"/>
          <a:ext cx="6883352" cy="55089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125142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F358BAA-9C8A-4E17-BAD8-32FD6FFEA7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1" name="Color Fill">
            <a:extLst>
              <a:ext uri="{FF2B5EF4-FFF2-40B4-BE49-F238E27FC236}">
                <a16:creationId xmlns:a16="http://schemas.microsoft.com/office/drawing/2014/main" id="{4D6F41A4-BEE3-4935-9371-4ADEA67A22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13" name="Group 12">
            <a:extLst>
              <a:ext uri="{FF2B5EF4-FFF2-40B4-BE49-F238E27FC236}">
                <a16:creationId xmlns:a16="http://schemas.microsoft.com/office/drawing/2014/main" id="{7726F010-956A-40BC-8A1F-8002DC729B4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351566" y="0"/>
            <a:ext cx="3840434" cy="6858000"/>
            <a:chOff x="8351565" y="0"/>
            <a:chExt cx="3840434" cy="6858000"/>
          </a:xfrm>
        </p:grpSpPr>
        <p:sp>
          <p:nvSpPr>
            <p:cNvPr id="14" name="Oval 13">
              <a:extLst>
                <a:ext uri="{FF2B5EF4-FFF2-40B4-BE49-F238E27FC236}">
                  <a16:creationId xmlns:a16="http://schemas.microsoft.com/office/drawing/2014/main" id="{D386E468-0048-46C4-ADDD-FBE7A6AE9F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260165" y="519204"/>
              <a:ext cx="474635" cy="4746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5" name="Freeform: Shape 14">
              <a:extLst>
                <a:ext uri="{FF2B5EF4-FFF2-40B4-BE49-F238E27FC236}">
                  <a16:creationId xmlns:a16="http://schemas.microsoft.com/office/drawing/2014/main" id="{C5B35ED4-0C31-4C8C-A45E-6A3EDEAB28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1" y="0"/>
              <a:ext cx="2955657" cy="679194"/>
            </a:xfrm>
            <a:custGeom>
              <a:avLst/>
              <a:gdLst>
                <a:gd name="connsiteX0" fmla="*/ 0 w 2955657"/>
                <a:gd name="connsiteY0" fmla="*/ 0 h 679194"/>
                <a:gd name="connsiteX1" fmla="*/ 2955657 w 2955657"/>
                <a:gd name="connsiteY1" fmla="*/ 0 h 679194"/>
                <a:gd name="connsiteX2" fmla="*/ 2892839 w 2955657"/>
                <a:gd name="connsiteY2" fmla="*/ 84007 h 679194"/>
                <a:gd name="connsiteX3" fmla="*/ 1630760 w 2955657"/>
                <a:gd name="connsiteY3" fmla="*/ 679194 h 679194"/>
                <a:gd name="connsiteX4" fmla="*/ 0 w 2955657"/>
                <a:gd name="connsiteY4" fmla="*/ 679194 h 679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5657" h="679194">
                  <a:moveTo>
                    <a:pt x="0" y="0"/>
                  </a:moveTo>
                  <a:lnTo>
                    <a:pt x="2955657" y="0"/>
                  </a:lnTo>
                  <a:lnTo>
                    <a:pt x="2892839" y="84007"/>
                  </a:lnTo>
                  <a:cubicBezTo>
                    <a:pt x="2592855" y="447504"/>
                    <a:pt x="2138868" y="679194"/>
                    <a:pt x="1630760" y="679194"/>
                  </a:cubicBezTo>
                  <a:lnTo>
                    <a:pt x="0" y="679194"/>
                  </a:ln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16" name="Freeform: Shape 15">
              <a:extLst>
                <a:ext uri="{FF2B5EF4-FFF2-40B4-BE49-F238E27FC236}">
                  <a16:creationId xmlns:a16="http://schemas.microsoft.com/office/drawing/2014/main" id="{B40A1EF3-FA93-48F4-9F82-BC0C796357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51565" y="4121414"/>
              <a:ext cx="3266317" cy="2736586"/>
            </a:xfrm>
            <a:custGeom>
              <a:avLst/>
              <a:gdLst>
                <a:gd name="connsiteX0" fmla="*/ 1635557 w 3266317"/>
                <a:gd name="connsiteY0" fmla="*/ 0 h 2736586"/>
                <a:gd name="connsiteX1" fmla="*/ 3266317 w 3266317"/>
                <a:gd name="connsiteY1" fmla="*/ 0 h 2736586"/>
                <a:gd name="connsiteX2" fmla="*/ 3266317 w 3266317"/>
                <a:gd name="connsiteY2" fmla="*/ 1630760 h 2736586"/>
                <a:gd name="connsiteX3" fmla="*/ 2892838 w 3266317"/>
                <a:gd name="connsiteY3" fmla="*/ 2671131 h 2736586"/>
                <a:gd name="connsiteX4" fmla="*/ 2833348 w 3266317"/>
                <a:gd name="connsiteY4" fmla="*/ 2736586 h 2736586"/>
                <a:gd name="connsiteX5" fmla="*/ 0 w 3266317"/>
                <a:gd name="connsiteY5" fmla="*/ 2736586 h 2736586"/>
                <a:gd name="connsiteX6" fmla="*/ 0 w 3266317"/>
                <a:gd name="connsiteY6" fmla="*/ 1635558 h 2736586"/>
                <a:gd name="connsiteX7" fmla="*/ 1635557 w 3266317"/>
                <a:gd name="connsiteY7" fmla="*/ 0 h 2736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6317" h="2736586">
                  <a:moveTo>
                    <a:pt x="1635557" y="0"/>
                  </a:moveTo>
                  <a:lnTo>
                    <a:pt x="3266317" y="0"/>
                  </a:lnTo>
                  <a:lnTo>
                    <a:pt x="3266317" y="1630760"/>
                  </a:lnTo>
                  <a:cubicBezTo>
                    <a:pt x="3266317" y="2025955"/>
                    <a:pt x="3126159" y="2388411"/>
                    <a:pt x="2892838" y="2671131"/>
                  </a:cubicBezTo>
                  <a:lnTo>
                    <a:pt x="2833348" y="2736586"/>
                  </a:lnTo>
                  <a:lnTo>
                    <a:pt x="0" y="2736586"/>
                  </a:lnTo>
                  <a:lnTo>
                    <a:pt x="0" y="1635558"/>
                  </a:lnTo>
                  <a:cubicBezTo>
                    <a:pt x="0" y="732255"/>
                    <a:pt x="732254" y="0"/>
                    <a:pt x="1635557" y="0"/>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dirty="0"/>
            </a:p>
          </p:txBody>
        </p:sp>
        <p:sp>
          <p:nvSpPr>
            <p:cNvPr id="17" name="Freeform: Shape 16">
              <a:extLst>
                <a:ext uri="{FF2B5EF4-FFF2-40B4-BE49-F238E27FC236}">
                  <a16:creationId xmlns:a16="http://schemas.microsoft.com/office/drawing/2014/main" id="{A985F09D-6969-44D0-B04F-4EDE0FEDAF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55674" y="3386384"/>
              <a:ext cx="436325" cy="1309674"/>
            </a:xfrm>
            <a:custGeom>
              <a:avLst/>
              <a:gdLst>
                <a:gd name="connsiteX0" fmla="*/ 470325 w 477612"/>
                <a:gd name="connsiteY0" fmla="*/ 0 h 1433600"/>
                <a:gd name="connsiteX1" fmla="*/ 475607 w 477612"/>
                <a:gd name="connsiteY1" fmla="*/ 3701 h 1433600"/>
                <a:gd name="connsiteX2" fmla="*/ 477612 w 477612"/>
                <a:gd name="connsiteY2" fmla="*/ 5160 h 1433600"/>
                <a:gd name="connsiteX3" fmla="*/ 477612 w 477612"/>
                <a:gd name="connsiteY3" fmla="*/ 1428441 h 1433600"/>
                <a:gd name="connsiteX4" fmla="*/ 475607 w 477612"/>
                <a:gd name="connsiteY4" fmla="*/ 1429900 h 1433600"/>
                <a:gd name="connsiteX5" fmla="*/ 470325 w 477612"/>
                <a:gd name="connsiteY5" fmla="*/ 1433600 h 1433600"/>
                <a:gd name="connsiteX6" fmla="*/ 0 w 477612"/>
                <a:gd name="connsiteY6" fmla="*/ 716800 h 1433600"/>
                <a:gd name="connsiteX7" fmla="*/ 470325 w 477612"/>
                <a:gd name="connsiteY7" fmla="*/ 0 h 14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7612" h="1433600">
                  <a:moveTo>
                    <a:pt x="470325" y="0"/>
                  </a:moveTo>
                  <a:cubicBezTo>
                    <a:pt x="470325" y="0"/>
                    <a:pt x="472162" y="1254"/>
                    <a:pt x="475607" y="3701"/>
                  </a:cubicBezTo>
                  <a:lnTo>
                    <a:pt x="477612" y="5160"/>
                  </a:lnTo>
                  <a:lnTo>
                    <a:pt x="477612" y="1428441"/>
                  </a:lnTo>
                  <a:lnTo>
                    <a:pt x="475607" y="1429900"/>
                  </a:lnTo>
                  <a:cubicBezTo>
                    <a:pt x="472162" y="1432347"/>
                    <a:pt x="470325" y="1433600"/>
                    <a:pt x="470325" y="1433600"/>
                  </a:cubicBezTo>
                  <a:cubicBezTo>
                    <a:pt x="470325" y="1433600"/>
                    <a:pt x="0" y="1112672"/>
                    <a:pt x="0" y="716800"/>
                  </a:cubicBezTo>
                  <a:cubicBezTo>
                    <a:pt x="0" y="320929"/>
                    <a:pt x="470325" y="0"/>
                    <a:pt x="470325" y="0"/>
                  </a:cubicBezTo>
                  <a:close/>
                </a:path>
              </a:pathLst>
            </a:custGeom>
            <a:pattFill prst="pct5">
              <a:fgClr>
                <a:schemeClr val="accent4">
                  <a:lumMod val="20000"/>
                  <a:lumOff val="80000"/>
                </a:schemeClr>
              </a:fgClr>
              <a:bgClr>
                <a:schemeClr val="accent4">
                  <a:lumMod val="60000"/>
                  <a:lumOff val="40000"/>
                </a:schemeClr>
              </a:bgClr>
            </a:pattFill>
            <a:ln w="9525" cap="flat">
              <a:noFill/>
              <a:prstDash val="solid"/>
              <a:miter/>
            </a:ln>
          </p:spPr>
          <p:txBody>
            <a:bodyPr rtlCol="0" anchor="ctr"/>
            <a:lstStyle/>
            <a:p>
              <a:pPr lvl="0"/>
              <a:endParaRPr lang="en-US" dirty="0"/>
            </a:p>
          </p:txBody>
        </p:sp>
        <p:sp>
          <p:nvSpPr>
            <p:cNvPr id="18" name="Graphic 9">
              <a:extLst>
                <a:ext uri="{FF2B5EF4-FFF2-40B4-BE49-F238E27FC236}">
                  <a16:creationId xmlns:a16="http://schemas.microsoft.com/office/drawing/2014/main" id="{003913A0-A3C0-4ED8-8920-318068FBC4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0" y="791588"/>
              <a:ext cx="3232012" cy="323201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grpSp>
      <p:sp>
        <p:nvSpPr>
          <p:cNvPr id="20" name="Texture">
            <a:extLst>
              <a:ext uri="{FF2B5EF4-FFF2-40B4-BE49-F238E27FC236}">
                <a16:creationId xmlns:a16="http://schemas.microsoft.com/office/drawing/2014/main" id="{7FE1D329-7CB2-4DF5-B0C0-36DD19EBC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dirty="0"/>
          </a:p>
        </p:txBody>
      </p:sp>
      <p:sp>
        <p:nvSpPr>
          <p:cNvPr id="22" name="Background Fill">
            <a:extLst>
              <a:ext uri="{FF2B5EF4-FFF2-40B4-BE49-F238E27FC236}">
                <a16:creationId xmlns:a16="http://schemas.microsoft.com/office/drawing/2014/main" id="{B6D694DB-A3FC-4F14-A225-17BEBA4416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w="9525" cap="flat">
            <a:noFill/>
            <a:prstDash val="solid"/>
            <a:miter/>
          </a:ln>
        </p:spPr>
        <p:txBody>
          <a:bodyPr rtlCol="0" anchor="ctr"/>
          <a:lstStyle/>
          <a:p>
            <a:endParaRPr lang="en-US">
              <a:solidFill>
                <a:schemeClr val="tx1"/>
              </a:solidFill>
            </a:endParaRPr>
          </a:p>
        </p:txBody>
      </p:sp>
      <p:pic>
        <p:nvPicPr>
          <p:cNvPr id="5" name="Picture 4" descr="Empty speech bubbles">
            <a:extLst>
              <a:ext uri="{FF2B5EF4-FFF2-40B4-BE49-F238E27FC236}">
                <a16:creationId xmlns:a16="http://schemas.microsoft.com/office/drawing/2014/main" id="{38156E0B-3916-491B-A5FF-AD3772F0D94F}"/>
              </a:ext>
            </a:extLst>
          </p:cNvPr>
          <p:cNvPicPr>
            <a:picLocks noChangeAspect="1"/>
          </p:cNvPicPr>
          <p:nvPr/>
        </p:nvPicPr>
        <p:blipFill rotWithShape="1">
          <a:blip r:embed="rId3">
            <a:alphaModFix amt="60000"/>
          </a:blip>
          <a:srcRect t="5505" r="-1" b="10203"/>
          <a:stretch/>
        </p:blipFill>
        <p:spPr>
          <a:xfrm>
            <a:off x="20" y="10"/>
            <a:ext cx="12188921" cy="6857990"/>
          </a:xfrm>
          <a:prstGeom prst="rect">
            <a:avLst/>
          </a:prstGeom>
        </p:spPr>
      </p:pic>
      <p:sp>
        <p:nvSpPr>
          <p:cNvPr id="2" name="Title 1">
            <a:extLst>
              <a:ext uri="{FF2B5EF4-FFF2-40B4-BE49-F238E27FC236}">
                <a16:creationId xmlns:a16="http://schemas.microsoft.com/office/drawing/2014/main" id="{1B0E5844-579F-4510-B468-229C685A139D}"/>
              </a:ext>
            </a:extLst>
          </p:cNvPr>
          <p:cNvSpPr>
            <a:spLocks noGrp="1"/>
          </p:cNvSpPr>
          <p:nvPr>
            <p:ph type="title"/>
          </p:nvPr>
        </p:nvSpPr>
        <p:spPr>
          <a:xfrm>
            <a:off x="394233" y="686020"/>
            <a:ext cx="8630138" cy="2742980"/>
          </a:xfrm>
        </p:spPr>
        <p:txBody>
          <a:bodyPr vert="horz" lIns="91440" tIns="45720" rIns="91440" bIns="45720" rtlCol="0" anchor="b">
            <a:normAutofit/>
          </a:bodyPr>
          <a:lstStyle/>
          <a:p>
            <a:r>
              <a:rPr lang="en-US" sz="5400">
                <a:solidFill>
                  <a:srgbClr val="FFFFFF"/>
                </a:solidFill>
              </a:rPr>
              <a:t>Can you think of some principles that you would like to add?</a:t>
            </a:r>
          </a:p>
        </p:txBody>
      </p:sp>
      <p:grpSp>
        <p:nvGrpSpPr>
          <p:cNvPr id="24" name="Group 23">
            <a:extLst>
              <a:ext uri="{FF2B5EF4-FFF2-40B4-BE49-F238E27FC236}">
                <a16:creationId xmlns:a16="http://schemas.microsoft.com/office/drawing/2014/main" id="{D4433877-8295-4A0D-94F7-BFD8A63360E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300855" y="0"/>
            <a:ext cx="1891145" cy="5600700"/>
            <a:chOff x="10300855" y="0"/>
            <a:chExt cx="1891145" cy="5600700"/>
          </a:xfrm>
        </p:grpSpPr>
        <p:sp>
          <p:nvSpPr>
            <p:cNvPr id="25" name="Oval 24">
              <a:extLst>
                <a:ext uri="{FF2B5EF4-FFF2-40B4-BE49-F238E27FC236}">
                  <a16:creationId xmlns:a16="http://schemas.microsoft.com/office/drawing/2014/main" id="{51FD208E-0612-408E-9D15-241B453251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6" name="Graphic 9">
              <a:extLst>
                <a:ext uri="{FF2B5EF4-FFF2-40B4-BE49-F238E27FC236}">
                  <a16:creationId xmlns:a16="http://schemas.microsoft.com/office/drawing/2014/main" id="{0005FEAC-EF53-4E59-AFAA-B72D0F702B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30568" y="2199078"/>
              <a:ext cx="1195288" cy="119528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27" name="Freeform: Shape 26">
              <a:extLst>
                <a:ext uri="{FF2B5EF4-FFF2-40B4-BE49-F238E27FC236}">
                  <a16:creationId xmlns:a16="http://schemas.microsoft.com/office/drawing/2014/main" id="{20D9F4E7-B583-4E44-AE18-421B268FBA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28" name="Freeform: Shape 27">
              <a:extLst>
                <a:ext uri="{FF2B5EF4-FFF2-40B4-BE49-F238E27FC236}">
                  <a16:creationId xmlns:a16="http://schemas.microsoft.com/office/drawing/2014/main" id="{3C41D6DC-5CB2-4929-AAA8-328E7AA84D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29" name="Graphic 9">
              <a:extLst>
                <a:ext uri="{FF2B5EF4-FFF2-40B4-BE49-F238E27FC236}">
                  <a16:creationId xmlns:a16="http://schemas.microsoft.com/office/drawing/2014/main" id="{810D7DDE-644B-4D22-86B4-C3FEDF985A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0300855" y="0"/>
              <a:ext cx="1891145" cy="1891145"/>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30" name="Graphic 9">
              <a:extLst>
                <a:ext uri="{FF2B5EF4-FFF2-40B4-BE49-F238E27FC236}">
                  <a16:creationId xmlns:a16="http://schemas.microsoft.com/office/drawing/2014/main" id="{5777DB78-76A6-4C7E-884B-AE5A8540D7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0424367" y="122795"/>
              <a:ext cx="1644119" cy="164411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spTree>
    <p:extLst>
      <p:ext uri="{BB962C8B-B14F-4D97-AF65-F5344CB8AC3E}">
        <p14:creationId xmlns:p14="http://schemas.microsoft.com/office/powerpoint/2010/main" val="14164009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Background Fill">
            <a:extLst>
              <a:ext uri="{FF2B5EF4-FFF2-40B4-BE49-F238E27FC236}">
                <a16:creationId xmlns:a16="http://schemas.microsoft.com/office/drawing/2014/main" id="{973CFC7D-374D-4D67-8994-8DA9D4E23B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10" name="Color Fill">
            <a:extLst>
              <a:ext uri="{FF2B5EF4-FFF2-40B4-BE49-F238E27FC236}">
                <a16:creationId xmlns:a16="http://schemas.microsoft.com/office/drawing/2014/main" id="{8F7FA731-5B6E-499C-926D-C2D2D49466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12" name="Group 11">
            <a:extLst>
              <a:ext uri="{FF2B5EF4-FFF2-40B4-BE49-F238E27FC236}">
                <a16:creationId xmlns:a16="http://schemas.microsoft.com/office/drawing/2014/main" id="{3A09DD4A-71B1-4992-961C-FB007CA09D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77333" y="0"/>
            <a:ext cx="2214668" cy="6192747"/>
            <a:chOff x="9977333" y="0"/>
            <a:chExt cx="2214668" cy="6192747"/>
          </a:xfrm>
        </p:grpSpPr>
        <p:sp>
          <p:nvSpPr>
            <p:cNvPr id="13" name="Oval 12">
              <a:extLst>
                <a:ext uri="{FF2B5EF4-FFF2-40B4-BE49-F238E27FC236}">
                  <a16:creationId xmlns:a16="http://schemas.microsoft.com/office/drawing/2014/main" id="{2B3D11D5-EBBE-4E00-9154-51A07DEA6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21818" y="3254126"/>
              <a:ext cx="272587" cy="2725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Graphic 9">
              <a:extLst>
                <a:ext uri="{FF2B5EF4-FFF2-40B4-BE49-F238E27FC236}">
                  <a16:creationId xmlns:a16="http://schemas.microsoft.com/office/drawing/2014/main" id="{541701B5-7A92-4CFF-9F2E-6071EEFB02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15635" y="2431541"/>
              <a:ext cx="1321642" cy="132164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p>
              <a:pPr lvl="0"/>
              <a:endParaRPr lang="en-US" dirty="0"/>
            </a:p>
          </p:txBody>
        </p:sp>
        <p:sp>
          <p:nvSpPr>
            <p:cNvPr id="15" name="Freeform: Shape 14">
              <a:extLst>
                <a:ext uri="{FF2B5EF4-FFF2-40B4-BE49-F238E27FC236}">
                  <a16:creationId xmlns:a16="http://schemas.microsoft.com/office/drawing/2014/main" id="{DAF1C9DE-4E0C-42F3-8126-59D3E0050D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11041380" y="4795265"/>
              <a:ext cx="1150620" cy="1397482"/>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dirty="0"/>
            </a:p>
          </p:txBody>
        </p:sp>
        <p:sp>
          <p:nvSpPr>
            <p:cNvPr id="16" name="Graphic 9">
              <a:extLst>
                <a:ext uri="{FF2B5EF4-FFF2-40B4-BE49-F238E27FC236}">
                  <a16:creationId xmlns:a16="http://schemas.microsoft.com/office/drawing/2014/main" id="{BE855266-8082-4371-854D-AB4EC85B89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9977333" y="0"/>
              <a:ext cx="2214667" cy="221466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p>
              <a:endParaRPr lang="en-US" dirty="0"/>
            </a:p>
          </p:txBody>
        </p:sp>
        <p:sp>
          <p:nvSpPr>
            <p:cNvPr id="17" name="Graphic 9">
              <a:extLst>
                <a:ext uri="{FF2B5EF4-FFF2-40B4-BE49-F238E27FC236}">
                  <a16:creationId xmlns:a16="http://schemas.microsoft.com/office/drawing/2014/main" id="{45C29FA3-FADD-4ABA-A50B-AB5EF250BD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0093324" y="167079"/>
              <a:ext cx="1945697" cy="194569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dirty="0"/>
            </a:p>
          </p:txBody>
        </p:sp>
        <p:sp>
          <p:nvSpPr>
            <p:cNvPr id="18" name="Freeform: Shape 17">
              <a:extLst>
                <a:ext uri="{FF2B5EF4-FFF2-40B4-BE49-F238E27FC236}">
                  <a16:creationId xmlns:a16="http://schemas.microsoft.com/office/drawing/2014/main" id="{627C3CF4-5B50-459D-B887-9865E4C423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579982" y="3060222"/>
              <a:ext cx="612019" cy="1733435"/>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dirty="0"/>
            </a:p>
          </p:txBody>
        </p:sp>
      </p:grpSp>
      <p:sp>
        <p:nvSpPr>
          <p:cNvPr id="20" name="Texture">
            <a:extLst>
              <a:ext uri="{FF2B5EF4-FFF2-40B4-BE49-F238E27FC236}">
                <a16:creationId xmlns:a16="http://schemas.microsoft.com/office/drawing/2014/main" id="{8592B821-10D5-48C0-8022-A904844B7F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C530B2DD-0FF7-4D5E-A5BD-75ECE4ED6A81}"/>
              </a:ext>
            </a:extLst>
          </p:cNvPr>
          <p:cNvSpPr>
            <a:spLocks noGrp="1"/>
          </p:cNvSpPr>
          <p:nvPr>
            <p:ph type="title"/>
          </p:nvPr>
        </p:nvSpPr>
        <p:spPr>
          <a:xfrm>
            <a:off x="457200" y="668049"/>
            <a:ext cx="7685037" cy="1325563"/>
          </a:xfrm>
        </p:spPr>
        <p:txBody>
          <a:bodyPr>
            <a:normAutofit/>
          </a:bodyPr>
          <a:lstStyle/>
          <a:p>
            <a:r>
              <a:rPr lang="en-US" sz="2400"/>
              <a:t>Here is a poem to help you think, from Prof. Black’s close friend Dr. Margaret Burroughs, artist, educator, and founder of the </a:t>
            </a:r>
            <a:r>
              <a:rPr lang="en-US" sz="2400" err="1"/>
              <a:t>DuSable</a:t>
            </a:r>
            <a:r>
              <a:rPr lang="en-US" sz="2400"/>
              <a:t> Museum of African American History--</a:t>
            </a:r>
          </a:p>
        </p:txBody>
      </p:sp>
      <p:sp>
        <p:nvSpPr>
          <p:cNvPr id="3" name="Content Placeholder 2">
            <a:extLst>
              <a:ext uri="{FF2B5EF4-FFF2-40B4-BE49-F238E27FC236}">
                <a16:creationId xmlns:a16="http://schemas.microsoft.com/office/drawing/2014/main" id="{37D34521-7BDF-4C19-BE8C-B38913CBE2E0}"/>
              </a:ext>
            </a:extLst>
          </p:cNvPr>
          <p:cNvSpPr>
            <a:spLocks noGrp="1"/>
          </p:cNvSpPr>
          <p:nvPr>
            <p:ph idx="1"/>
          </p:nvPr>
        </p:nvSpPr>
        <p:spPr>
          <a:xfrm>
            <a:off x="457200" y="2096713"/>
            <a:ext cx="7685037" cy="4080250"/>
          </a:xfrm>
        </p:spPr>
        <p:txBody>
          <a:bodyPr>
            <a:normAutofit/>
          </a:bodyPr>
          <a:lstStyle/>
          <a:p>
            <a:pPr marL="0" indent="0">
              <a:buNone/>
            </a:pPr>
            <a:r>
              <a:rPr lang="en-US" sz="1300" dirty="0"/>
              <a:t>What will your legacy be? Legacy? Legacy? Do you know what the word “Legacy” means? Well, if you don’t know, let me tell you what the dictionary says it means. Legacy: property or money left to someone by a will; something handed down from those who have gone before; a legacy of honor, our legacy, of freedom. In this poem, I’m not referring to material things like property or money, either of honor or of freedom. I am referring to what a person has done with this life that God has given to him or her. Yes, I want to know what will your legacy be? This is a question that I would like to put to each and every one of you? What will your legacy be? When you have finally cast off these mortal coils? When you have crossed the great divide? What will your legacy be? When you can no longer run life’s race. When you no longer have a place; when you have at last completed the circle round and when an escape is no longer to be found. What will your legacy be? When you walk into the unknown all by yourself and alone, What will your legacy be? Stop for a moment and listen to me and answer this question if you can. What will your legacy be? When you must cross that great divide into an area from which none can hide. When you, alone, with no one by your side with no friend to lead you or to hold your hand? What will your legacy be? What deeds have you done in your lifetime which will be left for you to be remembered by? Will it be just a gray decaying tombstone standing alone in a cemetery or will it be, as it should be some act, some service or some deed that will insure that you will be remembered on and into the eternity of life’s game? I ask you. What will your legacy be? Will it be the fact that you helped somebody along the way, during the time while you were here on earth? What will your legacy be? Will it be similar to the legacies left to our generation by people like Harriet Tubman, Sojourner Truth, Frederick Douglass, John Brown, Ida B. Wells, Mary Bethune and so many others who made of their lives a bridge for us to cross over on and whose lives were an inspiration for us of today to make of our lives bridges for future generations to cross over on? What will your legacy be? Legacy! Legacy!</a:t>
            </a:r>
          </a:p>
        </p:txBody>
      </p:sp>
    </p:spTree>
    <p:extLst>
      <p:ext uri="{BB962C8B-B14F-4D97-AF65-F5344CB8AC3E}">
        <p14:creationId xmlns:p14="http://schemas.microsoft.com/office/powerpoint/2010/main" val="4230940332"/>
      </p:ext>
    </p:extLst>
  </p:cSld>
  <p:clrMapOvr>
    <a:masterClrMapping/>
  </p:clrMapOvr>
</p:sld>
</file>

<file path=ppt/theme/theme1.xml><?xml version="1.0" encoding="utf-8"?>
<a:theme xmlns:a="http://schemas.openxmlformats.org/drawingml/2006/main" name="TropicVTI">
  <a:themeElements>
    <a:clrScheme name="AnalogousFromDarkSeedLeftStep">
      <a:dk1>
        <a:srgbClr val="000000"/>
      </a:dk1>
      <a:lt1>
        <a:srgbClr val="FFFFFF"/>
      </a:lt1>
      <a:dk2>
        <a:srgbClr val="1B2430"/>
      </a:dk2>
      <a:lt2>
        <a:srgbClr val="F0F3F1"/>
      </a:lt2>
      <a:accent1>
        <a:srgbClr val="C34DA7"/>
      </a:accent1>
      <a:accent2>
        <a:srgbClr val="9C3BB1"/>
      </a:accent2>
      <a:accent3>
        <a:srgbClr val="7D4DC3"/>
      </a:accent3>
      <a:accent4>
        <a:srgbClr val="4344B5"/>
      </a:accent4>
      <a:accent5>
        <a:srgbClr val="4D7FC3"/>
      </a:accent5>
      <a:accent6>
        <a:srgbClr val="3B9FB1"/>
      </a:accent6>
      <a:hlink>
        <a:srgbClr val="3F61BF"/>
      </a:hlink>
      <a:folHlink>
        <a:srgbClr val="7F7F7F"/>
      </a:folHlink>
    </a:clrScheme>
    <a:fontScheme name="Tropic">
      <a:majorFont>
        <a:latin typeface="Gill Sans Nova"/>
        <a:ea typeface=""/>
        <a:cs typeface=""/>
      </a:majorFont>
      <a:minorFont>
        <a:latin typeface="Gill Sans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ropicVTI" id="{DE8751F2-0439-4D1D-A674-AFC241C9701D}" vid="{C41D9140-98E0-4A26-97C4-97FDCB8D6E04}"/>
    </a:ext>
  </a:extLst>
</a:theme>
</file>

<file path=docProps/app.xml><?xml version="1.0" encoding="utf-8"?>
<Properties xmlns="http://schemas.openxmlformats.org/officeDocument/2006/extended-properties" xmlns:vt="http://schemas.openxmlformats.org/officeDocument/2006/docPropsVTypes">
  <TotalTime>1237</TotalTime>
  <Words>3324</Words>
  <Application>Microsoft Office PowerPoint</Application>
  <PresentationFormat>Widescreen</PresentationFormat>
  <Paragraphs>63</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Gill Sans Nova</vt:lpstr>
      <vt:lpstr>Martel</vt:lpstr>
      <vt:lpstr>Verdana</vt:lpstr>
      <vt:lpstr>TropicVTI</vt:lpstr>
      <vt:lpstr>Introducing</vt:lpstr>
      <vt:lpstr>Winning Words from the South Side</vt:lpstr>
      <vt:lpstr>The Sacred Ground of Chicago’s legendary educator and activist Timuel D. Black!</vt:lpstr>
      <vt:lpstr>And friends …</vt:lpstr>
      <vt:lpstr>And more friends …</vt:lpstr>
      <vt:lpstr>The circle of friends could keep on expanding …</vt:lpstr>
      <vt:lpstr>We can start with Prof. Timuel D. Black, whose life and work demonstrate just how culturally, historically, and philosophically significant Chicago’s South Side has always been!</vt:lpstr>
      <vt:lpstr>https://progressive.org/magazine/timuel-blacks-typical-life/</vt:lpstr>
      <vt:lpstr>So, here is lesson plan #1, courtesy of Norman Stockwell’s review of Sacred Ground</vt:lpstr>
      <vt:lpstr>What is “oral history?”</vt:lpstr>
      <vt:lpstr>How typical is this life?</vt:lpstr>
      <vt:lpstr>Is this typical?</vt:lpstr>
      <vt:lpstr>Or this?</vt:lpstr>
      <vt:lpstr>But what if you can do it too?</vt:lpstr>
      <vt:lpstr>Okay, here are some questions to consider:</vt:lpstr>
      <vt:lpstr>These are available for free on the Civic Knowledge Project website, https://civicknowledge.uchicago.edu/mlk-initiative.shtml </vt:lpstr>
      <vt:lpstr>Okay, time to think about all this, and what Prof. Black’s life might mean for you!</vt:lpstr>
      <vt:lpstr>Ethical Principles and Life Lessons from Prof. Timuel D. Black</vt:lpstr>
      <vt:lpstr>Continued …</vt:lpstr>
      <vt:lpstr>Can you think of some principles that you would like to add?</vt:lpstr>
      <vt:lpstr>Here is a poem to help you think, from Prof. Black’s close friend Dr. Margaret Burroughs, artist, educator, and founder of the DuSable Museum of African American History--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Introducing</dc:title>
  <dc:creator>Bart Schultz</dc:creator>
  <cp:lastModifiedBy>Bart Schultz</cp:lastModifiedBy>
  <cp:revision>3</cp:revision>
  <dcterms:created xsi:type="dcterms:W3CDTF">2021-05-01T19:50:46Z</dcterms:created>
  <dcterms:modified xsi:type="dcterms:W3CDTF">2021-05-02T16:28:32Z</dcterms:modified>
</cp:coreProperties>
</file>