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8"/>
  </p:notesMasterIdLst>
  <p:sldIdLst>
    <p:sldId id="279" r:id="rId2"/>
    <p:sldId id="280" r:id="rId3"/>
    <p:sldId id="293" r:id="rId4"/>
    <p:sldId id="289" r:id="rId5"/>
    <p:sldId id="258" r:id="rId6"/>
    <p:sldId id="267" r:id="rId7"/>
    <p:sldId id="298" r:id="rId8"/>
    <p:sldId id="294" r:id="rId9"/>
    <p:sldId id="296" r:id="rId10"/>
    <p:sldId id="259" r:id="rId11"/>
    <p:sldId id="268" r:id="rId12"/>
    <p:sldId id="290" r:id="rId13"/>
    <p:sldId id="282" r:id="rId14"/>
    <p:sldId id="297" r:id="rId15"/>
    <p:sldId id="260" r:id="rId16"/>
    <p:sldId id="285" r:id="rId17"/>
    <p:sldId id="291" r:id="rId18"/>
    <p:sldId id="283" r:id="rId19"/>
    <p:sldId id="287" r:id="rId20"/>
    <p:sldId id="261" r:id="rId21"/>
    <p:sldId id="262" r:id="rId22"/>
    <p:sldId id="269" r:id="rId23"/>
    <p:sldId id="270" r:id="rId24"/>
    <p:sldId id="271" r:id="rId25"/>
    <p:sldId id="288" r:id="rId26"/>
    <p:sldId id="274" r:id="rId27"/>
  </p:sldIdLst>
  <p:sldSz cx="10080625" cy="7559675"/>
  <p:notesSz cx="7053263" cy="9309100"/>
  <p:defaultTextStyle>
    <a:defPPr>
      <a:defRPr lang="en-GB"/>
    </a:defPPr>
    <a:lvl1pPr algn="l" defTabSz="457200"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1pPr>
    <a:lvl2pPr marL="742950" indent="-285750" algn="l" defTabSz="457200"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2pPr>
    <a:lvl3pPr marL="1143000" indent="-228600" algn="l" defTabSz="457200"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3pPr>
    <a:lvl4pPr marL="1600200" indent="-228600" algn="l" defTabSz="457200"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4pPr>
    <a:lvl5pPr marL="2057400" indent="-228600" algn="l" defTabSz="457200"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665">
          <p15:clr>
            <a:srgbClr val="A4A3A4"/>
          </p15:clr>
        </p15:guide>
        <p15:guide id="2" pos="19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452" autoAdjust="0"/>
    <p:restoredTop sz="94660"/>
  </p:normalViewPr>
  <p:slideViewPr>
    <p:cSldViewPr>
      <p:cViewPr varScale="1">
        <p:scale>
          <a:sx n="76" d="100"/>
          <a:sy n="76" d="100"/>
        </p:scale>
        <p:origin x="1301" y="58"/>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665"/>
        <p:guide pos="19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AutoShape 1">
            <a:extLst>
              <a:ext uri="{FF2B5EF4-FFF2-40B4-BE49-F238E27FC236}">
                <a16:creationId xmlns:a16="http://schemas.microsoft.com/office/drawing/2014/main" id="{1FE97300-13E1-4DB8-BA48-A8206338D362}"/>
              </a:ext>
            </a:extLst>
          </p:cNvPr>
          <p:cNvSpPr>
            <a:spLocks noChangeArrowheads="1"/>
          </p:cNvSpPr>
          <p:nvPr/>
        </p:nvSpPr>
        <p:spPr bwMode="auto">
          <a:xfrm>
            <a:off x="0" y="0"/>
            <a:ext cx="7053263" cy="9309100"/>
          </a:xfrm>
          <a:prstGeom prst="roundRect">
            <a:avLst>
              <a:gd name="adj" fmla="val 19"/>
            </a:avLst>
          </a:prstGeom>
          <a:solidFill>
            <a:srgbClr val="FFFFFF"/>
          </a:solidFill>
          <a:ln>
            <a:noFill/>
          </a:ln>
          <a:effectLst/>
          <a:extLst>
            <a:ext uri="{91240B29-F687-4F45-9708-019B960494DF}">
              <a14:hiddenLine xmlns:a14="http://schemas.microsoft.com/office/drawing/2010/main" w="9360" cap="sq">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3896" tIns="41949" rIns="83896" bIns="41949" anchor="ctr"/>
          <a:lstStyle/>
          <a:p>
            <a:pPr eaLnBrk="1">
              <a:lnSpc>
                <a:spcPct val="93000"/>
              </a:lnSpc>
              <a:buClr>
                <a:srgbClr val="000000"/>
              </a:buClr>
              <a:buSzPct val="100000"/>
              <a:buFont typeface="Times New Roman" panose="02020603050405020304" pitchFamily="18" charset="0"/>
              <a:buNone/>
            </a:pPr>
            <a:endParaRPr lang="en-US" altLang="en-US" dirty="0"/>
          </a:p>
        </p:txBody>
      </p:sp>
      <p:sp>
        <p:nvSpPr>
          <p:cNvPr id="2051" name="Rectangle 2">
            <a:extLst>
              <a:ext uri="{FF2B5EF4-FFF2-40B4-BE49-F238E27FC236}">
                <a16:creationId xmlns:a16="http://schemas.microsoft.com/office/drawing/2014/main" id="{B5FD1A04-2F80-4683-A8E7-A970EC9324F8}"/>
              </a:ext>
            </a:extLst>
          </p:cNvPr>
          <p:cNvSpPr>
            <a:spLocks noGrp="1" noChangeArrowheads="1"/>
          </p:cNvSpPr>
          <p:nvPr>
            <p:ph type="sldImg"/>
          </p:nvPr>
        </p:nvSpPr>
        <p:spPr bwMode="auto">
          <a:xfrm>
            <a:off x="1200150" y="704850"/>
            <a:ext cx="4649788" cy="3489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 name="Rectangle 3">
            <a:extLst>
              <a:ext uri="{FF2B5EF4-FFF2-40B4-BE49-F238E27FC236}">
                <a16:creationId xmlns:a16="http://schemas.microsoft.com/office/drawing/2014/main" id="{4CE33F63-3B2E-4525-BEDC-996390EA209E}"/>
              </a:ext>
            </a:extLst>
          </p:cNvPr>
          <p:cNvSpPr>
            <a:spLocks noGrp="1" noChangeArrowheads="1"/>
          </p:cNvSpPr>
          <p:nvPr>
            <p:ph type="body"/>
          </p:nvPr>
        </p:nvSpPr>
        <p:spPr bwMode="auto">
          <a:xfrm>
            <a:off x="706438" y="4421188"/>
            <a:ext cx="5638800" cy="4186237"/>
          </a:xfrm>
          <a:prstGeom prst="rect">
            <a:avLst/>
          </a:prstGeom>
          <a:noFill/>
          <a:ln>
            <a:noFill/>
          </a:ln>
          <a:effectLst/>
        </p:spPr>
        <p:txBody>
          <a:bodyPr vert="horz" wrap="square" lIns="0" tIns="0" rIns="0" bIns="0" numCol="1" anchor="t" anchorCtr="0" compatLnSpc="1">
            <a:prstTxWarp prst="textNoShape">
              <a:avLst/>
            </a:prstTxWarp>
          </a:bodyPr>
          <a:lstStyle/>
          <a:p>
            <a:pPr lvl="0"/>
            <a:endParaRPr lang="en-US" altLang="en-US" noProof="0"/>
          </a:p>
        </p:txBody>
      </p:sp>
      <p:sp>
        <p:nvSpPr>
          <p:cNvPr id="2052" name="Rectangle 4">
            <a:extLst>
              <a:ext uri="{FF2B5EF4-FFF2-40B4-BE49-F238E27FC236}">
                <a16:creationId xmlns:a16="http://schemas.microsoft.com/office/drawing/2014/main" id="{EF17BA2E-3426-4BCF-9B4D-30A582DF6951}"/>
              </a:ext>
            </a:extLst>
          </p:cNvPr>
          <p:cNvSpPr>
            <a:spLocks noGrp="1" noChangeArrowheads="1"/>
          </p:cNvSpPr>
          <p:nvPr>
            <p:ph type="hdr"/>
          </p:nvPr>
        </p:nvSpPr>
        <p:spPr bwMode="auto">
          <a:xfrm>
            <a:off x="0" y="0"/>
            <a:ext cx="3059113" cy="461963"/>
          </a:xfrm>
          <a:prstGeom prst="rect">
            <a:avLst/>
          </a:prstGeom>
          <a:noFill/>
          <a:ln>
            <a:noFill/>
          </a:ln>
          <a:effectLst/>
        </p:spPr>
        <p:txBody>
          <a:bodyPr vert="horz" wrap="square" lIns="0" tIns="0" rIns="0" bIns="0" numCol="1" anchor="t" anchorCtr="0" compatLnSpc="1">
            <a:prstTxWarp prst="textNoShape">
              <a:avLst/>
            </a:prstTxWarp>
          </a:bodyPr>
          <a:lstStyle>
            <a:lvl1pPr eaLnBrk="1">
              <a:lnSpc>
                <a:spcPct val="95000"/>
              </a:lnSpc>
              <a:buClrTx/>
              <a:buSzPct val="100000"/>
              <a:buFontTx/>
              <a:buNone/>
              <a:tabLst>
                <a:tab pos="0" algn="l"/>
                <a:tab pos="419484" algn="l"/>
                <a:tab pos="838971" algn="l"/>
                <a:tab pos="1258455" algn="l"/>
                <a:tab pos="1677940" algn="l"/>
                <a:tab pos="2097425" algn="l"/>
                <a:tab pos="2516911" algn="l"/>
                <a:tab pos="2936395" algn="l"/>
                <a:tab pos="3355880" algn="l"/>
                <a:tab pos="3775366" algn="l"/>
                <a:tab pos="4194850" algn="l"/>
                <a:tab pos="4614336" algn="l"/>
                <a:tab pos="5033820" algn="l"/>
                <a:tab pos="5453307" algn="l"/>
                <a:tab pos="5872791" algn="l"/>
                <a:tab pos="6292275" algn="l"/>
                <a:tab pos="6711761" algn="l"/>
                <a:tab pos="7131246" algn="l"/>
                <a:tab pos="7550731" algn="l"/>
                <a:tab pos="7970216" algn="l"/>
                <a:tab pos="8389702" algn="l"/>
              </a:tabLst>
              <a:defRPr sz="1300">
                <a:solidFill>
                  <a:srgbClr val="000000"/>
                </a:solidFill>
                <a:latin typeface="Times New Roman" panose="02020603050405020304" pitchFamily="18" charset="0"/>
              </a:defRPr>
            </a:lvl1pPr>
          </a:lstStyle>
          <a:p>
            <a:pPr>
              <a:defRPr/>
            </a:pPr>
            <a:endParaRPr lang="en-US" altLang="en-US" dirty="0"/>
          </a:p>
        </p:txBody>
      </p:sp>
      <p:sp>
        <p:nvSpPr>
          <p:cNvPr id="2053" name="Rectangle 5">
            <a:extLst>
              <a:ext uri="{FF2B5EF4-FFF2-40B4-BE49-F238E27FC236}">
                <a16:creationId xmlns:a16="http://schemas.microsoft.com/office/drawing/2014/main" id="{2AD77C8E-AE1D-4500-B16C-9F7227993B02}"/>
              </a:ext>
            </a:extLst>
          </p:cNvPr>
          <p:cNvSpPr>
            <a:spLocks noGrp="1" noChangeArrowheads="1"/>
          </p:cNvSpPr>
          <p:nvPr>
            <p:ph type="dt"/>
          </p:nvPr>
        </p:nvSpPr>
        <p:spPr bwMode="auto">
          <a:xfrm>
            <a:off x="3990975" y="0"/>
            <a:ext cx="3059113" cy="461963"/>
          </a:xfrm>
          <a:prstGeom prst="rect">
            <a:avLst/>
          </a:prstGeom>
          <a:noFill/>
          <a:ln>
            <a:noFill/>
          </a:ln>
          <a:effectLst/>
        </p:spPr>
        <p:txBody>
          <a:bodyPr vert="horz" wrap="square" lIns="0" tIns="0" rIns="0" bIns="0" numCol="1" anchor="t" anchorCtr="0" compatLnSpc="1">
            <a:prstTxWarp prst="textNoShape">
              <a:avLst/>
            </a:prstTxWarp>
          </a:bodyPr>
          <a:lstStyle>
            <a:lvl1pPr algn="r" eaLnBrk="1">
              <a:lnSpc>
                <a:spcPct val="95000"/>
              </a:lnSpc>
              <a:buClrTx/>
              <a:buSzPct val="100000"/>
              <a:buFontTx/>
              <a:buNone/>
              <a:tabLst>
                <a:tab pos="0" algn="l"/>
                <a:tab pos="419484" algn="l"/>
                <a:tab pos="838971" algn="l"/>
                <a:tab pos="1258455" algn="l"/>
                <a:tab pos="1677940" algn="l"/>
                <a:tab pos="2097425" algn="l"/>
                <a:tab pos="2516911" algn="l"/>
                <a:tab pos="2936395" algn="l"/>
                <a:tab pos="3355880" algn="l"/>
                <a:tab pos="3775366" algn="l"/>
                <a:tab pos="4194850" algn="l"/>
                <a:tab pos="4614336" algn="l"/>
                <a:tab pos="5033820" algn="l"/>
                <a:tab pos="5453307" algn="l"/>
                <a:tab pos="5872791" algn="l"/>
                <a:tab pos="6292275" algn="l"/>
                <a:tab pos="6711761" algn="l"/>
                <a:tab pos="7131246" algn="l"/>
                <a:tab pos="7550731" algn="l"/>
                <a:tab pos="7970216" algn="l"/>
                <a:tab pos="8389702" algn="l"/>
              </a:tabLst>
              <a:defRPr sz="1300">
                <a:solidFill>
                  <a:srgbClr val="000000"/>
                </a:solidFill>
                <a:latin typeface="Times New Roman" panose="02020603050405020304" pitchFamily="18" charset="0"/>
              </a:defRPr>
            </a:lvl1pPr>
          </a:lstStyle>
          <a:p>
            <a:pPr>
              <a:defRPr/>
            </a:pPr>
            <a:endParaRPr lang="en-US" altLang="en-US" dirty="0"/>
          </a:p>
        </p:txBody>
      </p:sp>
      <p:sp>
        <p:nvSpPr>
          <p:cNvPr id="2054" name="Rectangle 6">
            <a:extLst>
              <a:ext uri="{FF2B5EF4-FFF2-40B4-BE49-F238E27FC236}">
                <a16:creationId xmlns:a16="http://schemas.microsoft.com/office/drawing/2014/main" id="{D8498CE0-CEB9-4B6F-9BA4-227F4330FEAE}"/>
              </a:ext>
            </a:extLst>
          </p:cNvPr>
          <p:cNvSpPr>
            <a:spLocks noGrp="1" noChangeArrowheads="1"/>
          </p:cNvSpPr>
          <p:nvPr>
            <p:ph type="ftr"/>
          </p:nvPr>
        </p:nvSpPr>
        <p:spPr bwMode="auto">
          <a:xfrm>
            <a:off x="0" y="8843963"/>
            <a:ext cx="3059113" cy="461962"/>
          </a:xfrm>
          <a:prstGeom prst="rect">
            <a:avLst/>
          </a:prstGeom>
          <a:noFill/>
          <a:ln>
            <a:noFill/>
          </a:ln>
          <a:effectLst/>
        </p:spPr>
        <p:txBody>
          <a:bodyPr vert="horz" wrap="square" lIns="0" tIns="0" rIns="0" bIns="0" numCol="1" anchor="b" anchorCtr="0" compatLnSpc="1">
            <a:prstTxWarp prst="textNoShape">
              <a:avLst/>
            </a:prstTxWarp>
          </a:bodyPr>
          <a:lstStyle>
            <a:lvl1pPr eaLnBrk="1">
              <a:lnSpc>
                <a:spcPct val="95000"/>
              </a:lnSpc>
              <a:buClrTx/>
              <a:buSzPct val="100000"/>
              <a:buFontTx/>
              <a:buNone/>
              <a:tabLst>
                <a:tab pos="0" algn="l"/>
                <a:tab pos="419484" algn="l"/>
                <a:tab pos="838971" algn="l"/>
                <a:tab pos="1258455" algn="l"/>
                <a:tab pos="1677940" algn="l"/>
                <a:tab pos="2097425" algn="l"/>
                <a:tab pos="2516911" algn="l"/>
                <a:tab pos="2936395" algn="l"/>
                <a:tab pos="3355880" algn="l"/>
                <a:tab pos="3775366" algn="l"/>
                <a:tab pos="4194850" algn="l"/>
                <a:tab pos="4614336" algn="l"/>
                <a:tab pos="5033820" algn="l"/>
                <a:tab pos="5453307" algn="l"/>
                <a:tab pos="5872791" algn="l"/>
                <a:tab pos="6292275" algn="l"/>
                <a:tab pos="6711761" algn="l"/>
                <a:tab pos="7131246" algn="l"/>
                <a:tab pos="7550731" algn="l"/>
                <a:tab pos="7970216" algn="l"/>
                <a:tab pos="8389702" algn="l"/>
              </a:tabLst>
              <a:defRPr sz="1300">
                <a:solidFill>
                  <a:srgbClr val="000000"/>
                </a:solidFill>
                <a:latin typeface="Times New Roman" panose="02020603050405020304" pitchFamily="18" charset="0"/>
              </a:defRPr>
            </a:lvl1pPr>
          </a:lstStyle>
          <a:p>
            <a:pPr>
              <a:defRPr/>
            </a:pPr>
            <a:endParaRPr lang="en-US" altLang="en-US" dirty="0"/>
          </a:p>
        </p:txBody>
      </p:sp>
      <p:sp>
        <p:nvSpPr>
          <p:cNvPr id="2055" name="Rectangle 7">
            <a:extLst>
              <a:ext uri="{FF2B5EF4-FFF2-40B4-BE49-F238E27FC236}">
                <a16:creationId xmlns:a16="http://schemas.microsoft.com/office/drawing/2014/main" id="{C3509DD7-A94F-4CB3-9118-B199D4C49CA3}"/>
              </a:ext>
            </a:extLst>
          </p:cNvPr>
          <p:cNvSpPr>
            <a:spLocks noGrp="1" noChangeArrowheads="1"/>
          </p:cNvSpPr>
          <p:nvPr>
            <p:ph type="sldNum"/>
          </p:nvPr>
        </p:nvSpPr>
        <p:spPr bwMode="auto">
          <a:xfrm>
            <a:off x="3990975" y="8843963"/>
            <a:ext cx="3059113" cy="461962"/>
          </a:xfrm>
          <a:prstGeom prst="rect">
            <a:avLst/>
          </a:prstGeom>
          <a:noFill/>
          <a:ln>
            <a:noFill/>
          </a:ln>
          <a:effectLst/>
        </p:spPr>
        <p:txBody>
          <a:bodyPr vert="horz" wrap="square" lIns="0" tIns="0" rIns="0" bIns="0" numCol="1" anchor="b" anchorCtr="0" compatLnSpc="1">
            <a:prstTxWarp prst="textNoShape">
              <a:avLst/>
            </a:prstTxWarp>
          </a:bodyPr>
          <a:lstStyle>
            <a:lvl1pPr algn="r" eaLnBrk="1">
              <a:lnSpc>
                <a:spcPct val="95000"/>
              </a:lnSpc>
              <a:buSzPct val="100000"/>
              <a:tabLst>
                <a:tab pos="0" algn="l"/>
                <a:tab pos="418878" algn="l"/>
                <a:tab pos="837756" algn="l"/>
                <a:tab pos="1258233" algn="l"/>
                <a:tab pos="1677112" algn="l"/>
                <a:tab pos="2095990" algn="l"/>
                <a:tab pos="2516466" algn="l"/>
                <a:tab pos="2935344" algn="l"/>
                <a:tab pos="3355821" algn="l"/>
                <a:tab pos="3774699" algn="l"/>
                <a:tab pos="4193577" algn="l"/>
                <a:tab pos="4614054" algn="l"/>
                <a:tab pos="5032932" algn="l"/>
                <a:tab pos="5451810" algn="l"/>
                <a:tab pos="5872287" algn="l"/>
                <a:tab pos="6291165" algn="l"/>
                <a:tab pos="6711642" algn="l"/>
                <a:tab pos="7130520" algn="l"/>
                <a:tab pos="7549398" algn="l"/>
                <a:tab pos="7969875" algn="l"/>
                <a:tab pos="8388753" algn="l"/>
              </a:tabLst>
              <a:defRPr sz="1300" smtClean="0">
                <a:solidFill>
                  <a:srgbClr val="000000"/>
                </a:solidFill>
                <a:latin typeface="Times New Roman" panose="02020603050405020304" pitchFamily="18" charset="0"/>
              </a:defRPr>
            </a:lvl1pPr>
          </a:lstStyle>
          <a:p>
            <a:pPr>
              <a:defRPr/>
            </a:pPr>
            <a:fld id="{85FEEA9D-E819-40E8-9063-20571A1AC50E}"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a:extLst>
              <a:ext uri="{FF2B5EF4-FFF2-40B4-BE49-F238E27FC236}">
                <a16:creationId xmlns:a16="http://schemas.microsoft.com/office/drawing/2014/main" id="{49BF03D9-A5E3-4631-9400-8A806C2564A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a:solidFill>
                  <a:schemeClr val="bg1"/>
                </a:solidFill>
                <a:latin typeface="Arial" panose="020B0604020202020204" pitchFamily="34" charset="0"/>
                <a:ea typeface="Microsoft YaHei" panose="020B0503020204020204" pitchFamily="34" charset="-122"/>
              </a:defRPr>
            </a:lvl1pPr>
            <a:lvl2pPr>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a:solidFill>
                  <a:schemeClr val="bg1"/>
                </a:solidFill>
                <a:latin typeface="Arial" panose="020B0604020202020204" pitchFamily="34" charset="0"/>
                <a:ea typeface="Microsoft YaHei" panose="020B0503020204020204" pitchFamily="34" charset="-122"/>
              </a:defRPr>
            </a:lvl2pPr>
            <a:lvl3pPr>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a:solidFill>
                  <a:schemeClr val="bg1"/>
                </a:solidFill>
                <a:latin typeface="Arial" panose="020B0604020202020204" pitchFamily="34" charset="0"/>
                <a:ea typeface="Microsoft YaHei" panose="020B0503020204020204" pitchFamily="34" charset="-122"/>
              </a:defRPr>
            </a:lvl3pPr>
            <a:lvl4pPr>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a:solidFill>
                  <a:schemeClr val="bg1"/>
                </a:solidFill>
                <a:latin typeface="Arial" panose="020B0604020202020204" pitchFamily="34" charset="0"/>
                <a:ea typeface="Microsoft YaHei" panose="020B0503020204020204" pitchFamily="34" charset="-122"/>
              </a:defRPr>
            </a:lvl4pPr>
            <a:lvl5pPr>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a:solidFill>
                  <a:schemeClr val="bg1"/>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a:solidFill>
                  <a:schemeClr val="bg1"/>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a:solidFill>
                  <a:schemeClr val="bg1"/>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a:solidFill>
                  <a:schemeClr val="bg1"/>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a:solidFill>
                  <a:schemeClr val="bg1"/>
                </a:solidFill>
                <a:latin typeface="Arial" panose="020B0604020202020204" pitchFamily="34" charset="0"/>
                <a:ea typeface="Microsoft YaHei" panose="020B0503020204020204" pitchFamily="34" charset="-122"/>
              </a:defRPr>
            </a:lvl9pPr>
          </a:lstStyle>
          <a:p>
            <a:fld id="{ED6297A5-0810-48DA-BC0F-160A6CEC3F7D}" type="slidenum">
              <a:rPr lang="en-US" altLang="en-US">
                <a:solidFill>
                  <a:srgbClr val="000000"/>
                </a:solidFill>
                <a:latin typeface="Times New Roman" panose="02020603050405020304" pitchFamily="18" charset="0"/>
              </a:rPr>
              <a:pPr/>
              <a:t>1</a:t>
            </a:fld>
            <a:endParaRPr lang="en-US" altLang="en-US" dirty="0">
              <a:solidFill>
                <a:srgbClr val="000000"/>
              </a:solidFill>
              <a:latin typeface="Times New Roman" panose="02020603050405020304" pitchFamily="18" charset="0"/>
            </a:endParaRPr>
          </a:p>
        </p:txBody>
      </p:sp>
      <p:sp>
        <p:nvSpPr>
          <p:cNvPr id="4099" name="Rectangle 1">
            <a:extLst>
              <a:ext uri="{FF2B5EF4-FFF2-40B4-BE49-F238E27FC236}">
                <a16:creationId xmlns:a16="http://schemas.microsoft.com/office/drawing/2014/main" id="{836EBF2E-637A-4516-B669-EDF2C98E19CB}"/>
              </a:ext>
            </a:extLst>
          </p:cNvPr>
          <p:cNvSpPr>
            <a:spLocks noChangeArrowheads="1" noTextEdit="1"/>
          </p:cNvSpPr>
          <p:nvPr>
            <p:ph type="sldImg"/>
          </p:nvPr>
        </p:nvSpPr>
        <p:spPr>
          <a:xfrm>
            <a:off x="1193800" y="714375"/>
            <a:ext cx="4679950" cy="3517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00" name="Rectangle 2">
            <a:extLst>
              <a:ext uri="{FF2B5EF4-FFF2-40B4-BE49-F238E27FC236}">
                <a16:creationId xmlns:a16="http://schemas.microsoft.com/office/drawing/2014/main" id="{A71A87E3-8C45-4579-BC18-E9B2605F192D}"/>
              </a:ext>
            </a:extLst>
          </p:cNvPr>
          <p:cNvSpPr>
            <a:spLocks noChangeArrowheads="1"/>
          </p:cNvSpPr>
          <p:nvPr>
            <p:ph type="body" idx="1"/>
          </p:nvPr>
        </p:nvSpPr>
        <p:spPr>
          <a:xfrm>
            <a:off x="706438" y="4456113"/>
            <a:ext cx="5651500" cy="4222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6">
            <a:extLst>
              <a:ext uri="{FF2B5EF4-FFF2-40B4-BE49-F238E27FC236}">
                <a16:creationId xmlns:a16="http://schemas.microsoft.com/office/drawing/2014/main" id="{F4D9CEB5-5767-4995-90CC-57682E6D148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a:solidFill>
                  <a:schemeClr val="bg1"/>
                </a:solidFill>
                <a:latin typeface="Arial" panose="020B0604020202020204" pitchFamily="34" charset="0"/>
                <a:ea typeface="Microsoft YaHei" panose="020B0503020204020204" pitchFamily="34" charset="-122"/>
              </a:defRPr>
            </a:lvl1pPr>
            <a:lvl2pPr>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a:solidFill>
                  <a:schemeClr val="bg1"/>
                </a:solidFill>
                <a:latin typeface="Arial" panose="020B0604020202020204" pitchFamily="34" charset="0"/>
                <a:ea typeface="Microsoft YaHei" panose="020B0503020204020204" pitchFamily="34" charset="-122"/>
              </a:defRPr>
            </a:lvl2pPr>
            <a:lvl3pPr>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a:solidFill>
                  <a:schemeClr val="bg1"/>
                </a:solidFill>
                <a:latin typeface="Arial" panose="020B0604020202020204" pitchFamily="34" charset="0"/>
                <a:ea typeface="Microsoft YaHei" panose="020B0503020204020204" pitchFamily="34" charset="-122"/>
              </a:defRPr>
            </a:lvl3pPr>
            <a:lvl4pPr>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a:solidFill>
                  <a:schemeClr val="bg1"/>
                </a:solidFill>
                <a:latin typeface="Arial" panose="020B0604020202020204" pitchFamily="34" charset="0"/>
                <a:ea typeface="Microsoft YaHei" panose="020B0503020204020204" pitchFamily="34" charset="-122"/>
              </a:defRPr>
            </a:lvl4pPr>
            <a:lvl5pPr>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a:solidFill>
                  <a:schemeClr val="bg1"/>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a:solidFill>
                  <a:schemeClr val="bg1"/>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a:solidFill>
                  <a:schemeClr val="bg1"/>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a:solidFill>
                  <a:schemeClr val="bg1"/>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a:solidFill>
                  <a:schemeClr val="bg1"/>
                </a:solidFill>
                <a:latin typeface="Arial" panose="020B0604020202020204" pitchFamily="34" charset="0"/>
                <a:ea typeface="Microsoft YaHei" panose="020B0503020204020204" pitchFamily="34" charset="-122"/>
              </a:defRPr>
            </a:lvl9pPr>
          </a:lstStyle>
          <a:p>
            <a:fld id="{C9148B9C-DF17-4731-961B-FFF4C4932635}" type="slidenum">
              <a:rPr lang="en-US" altLang="en-US">
                <a:solidFill>
                  <a:srgbClr val="000000"/>
                </a:solidFill>
                <a:latin typeface="Times New Roman" panose="02020603050405020304" pitchFamily="18" charset="0"/>
              </a:rPr>
              <a:pPr/>
              <a:t>2</a:t>
            </a:fld>
            <a:endParaRPr lang="en-US" altLang="en-US" dirty="0">
              <a:solidFill>
                <a:srgbClr val="000000"/>
              </a:solidFill>
              <a:latin typeface="Times New Roman" panose="02020603050405020304" pitchFamily="18" charset="0"/>
            </a:endParaRPr>
          </a:p>
        </p:txBody>
      </p:sp>
      <p:sp>
        <p:nvSpPr>
          <p:cNvPr id="6147" name="Rectangle 1">
            <a:extLst>
              <a:ext uri="{FF2B5EF4-FFF2-40B4-BE49-F238E27FC236}">
                <a16:creationId xmlns:a16="http://schemas.microsoft.com/office/drawing/2014/main" id="{A5409333-9BB3-4F55-9078-AE8EFDB23F5F}"/>
              </a:ext>
            </a:extLst>
          </p:cNvPr>
          <p:cNvSpPr>
            <a:spLocks noChangeArrowheads="1" noTextEdit="1"/>
          </p:cNvSpPr>
          <p:nvPr>
            <p:ph type="sldImg"/>
          </p:nvPr>
        </p:nvSpPr>
        <p:spPr>
          <a:xfrm>
            <a:off x="1379538" y="769938"/>
            <a:ext cx="5060950" cy="38020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Rectangle 2">
            <a:extLst>
              <a:ext uri="{FF2B5EF4-FFF2-40B4-BE49-F238E27FC236}">
                <a16:creationId xmlns:a16="http://schemas.microsoft.com/office/drawing/2014/main" id="{B4975C2D-D689-4FAD-A686-7BE644A88347}"/>
              </a:ext>
            </a:extLst>
          </p:cNvPr>
          <p:cNvSpPr>
            <a:spLocks noChangeArrowheads="1"/>
          </p:cNvSpPr>
          <p:nvPr>
            <p:ph type="body" idx="1"/>
          </p:nvPr>
        </p:nvSpPr>
        <p:spPr>
          <a:xfrm>
            <a:off x="782638" y="4814888"/>
            <a:ext cx="6256337" cy="45608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717DC233-706E-4635-9090-C254E37DB0A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9pPr>
          </a:lstStyle>
          <a:p>
            <a:pPr>
              <a:spcBef>
                <a:spcPct val="0"/>
              </a:spcBef>
              <a:buClrTx/>
              <a:buFontTx/>
              <a:buNone/>
            </a:pPr>
            <a:fld id="{D3CAC1CE-80BF-4000-9146-A687B049E8A0}" type="slidenum">
              <a:rPr lang="en-US" altLang="en-US" sz="1300"/>
              <a:pPr>
                <a:spcBef>
                  <a:spcPct val="0"/>
                </a:spcBef>
                <a:buClrTx/>
                <a:buFontTx/>
                <a:buNone/>
              </a:pPr>
              <a:t>4</a:t>
            </a:fld>
            <a:endParaRPr lang="en-US" altLang="en-US" sz="1300" dirty="0"/>
          </a:p>
        </p:txBody>
      </p:sp>
      <p:sp>
        <p:nvSpPr>
          <p:cNvPr id="9219" name="Rectangle 1">
            <a:extLst>
              <a:ext uri="{FF2B5EF4-FFF2-40B4-BE49-F238E27FC236}">
                <a16:creationId xmlns:a16="http://schemas.microsoft.com/office/drawing/2014/main" id="{2E16AC17-A6F0-4486-B7A4-A51F5242A952}"/>
              </a:ext>
            </a:extLst>
          </p:cNvPr>
          <p:cNvSpPr>
            <a:spLocks noChangeArrowheads="1" noTextEdit="1"/>
          </p:cNvSpPr>
          <p:nvPr>
            <p:ph type="sldImg"/>
          </p:nvPr>
        </p:nvSpPr>
        <p:spPr>
          <a:xfrm>
            <a:off x="1203325" y="704850"/>
            <a:ext cx="4646613" cy="34925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20" name="Rectangle 2">
            <a:extLst>
              <a:ext uri="{FF2B5EF4-FFF2-40B4-BE49-F238E27FC236}">
                <a16:creationId xmlns:a16="http://schemas.microsoft.com/office/drawing/2014/main" id="{920C50A6-85F8-42DA-BFD9-22F3AB69D890}"/>
              </a:ext>
            </a:extLst>
          </p:cNvPr>
          <p:cNvSpPr>
            <a:spLocks noChangeArrowheads="1"/>
          </p:cNvSpPr>
          <p:nvPr>
            <p:ph type="body" idx="1"/>
          </p:nvPr>
        </p:nvSpPr>
        <p:spPr>
          <a:xfrm>
            <a:off x="706438" y="4421188"/>
            <a:ext cx="56419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0F3BCDD5-57C8-44AE-B7EB-E84F28DFFAD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9pPr>
          </a:lstStyle>
          <a:p>
            <a:pPr>
              <a:spcBef>
                <a:spcPct val="0"/>
              </a:spcBef>
              <a:buClrTx/>
              <a:buFontTx/>
              <a:buNone/>
            </a:pPr>
            <a:fld id="{0EE76980-ED5B-480F-8175-2E1D5771A56E}" type="slidenum">
              <a:rPr lang="en-US" altLang="en-US" sz="1300"/>
              <a:pPr>
                <a:spcBef>
                  <a:spcPct val="0"/>
                </a:spcBef>
                <a:buClrTx/>
                <a:buFontTx/>
                <a:buNone/>
              </a:pPr>
              <a:t>5</a:t>
            </a:fld>
            <a:endParaRPr lang="en-US" altLang="en-US" sz="1300" dirty="0"/>
          </a:p>
        </p:txBody>
      </p:sp>
      <p:sp>
        <p:nvSpPr>
          <p:cNvPr id="11267" name="Rectangle 1">
            <a:extLst>
              <a:ext uri="{FF2B5EF4-FFF2-40B4-BE49-F238E27FC236}">
                <a16:creationId xmlns:a16="http://schemas.microsoft.com/office/drawing/2014/main" id="{9F3C09F5-306E-4EAB-A6DE-7714A940B38F}"/>
              </a:ext>
            </a:extLst>
          </p:cNvPr>
          <p:cNvSpPr>
            <a:spLocks noChangeArrowheads="1" noTextEdit="1"/>
          </p:cNvSpPr>
          <p:nvPr>
            <p:ph type="sldImg"/>
          </p:nvPr>
        </p:nvSpPr>
        <p:spPr>
          <a:xfrm>
            <a:off x="1203325" y="704850"/>
            <a:ext cx="4646613" cy="34925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8" name="Rectangle 2">
            <a:extLst>
              <a:ext uri="{FF2B5EF4-FFF2-40B4-BE49-F238E27FC236}">
                <a16:creationId xmlns:a16="http://schemas.microsoft.com/office/drawing/2014/main" id="{BBED1CBC-008B-4EB8-A597-58190DFFFB6F}"/>
              </a:ext>
            </a:extLst>
          </p:cNvPr>
          <p:cNvSpPr>
            <a:spLocks noChangeArrowheads="1"/>
          </p:cNvSpPr>
          <p:nvPr>
            <p:ph type="body" idx="1"/>
          </p:nvPr>
        </p:nvSpPr>
        <p:spPr>
          <a:xfrm>
            <a:off x="706438" y="4421188"/>
            <a:ext cx="56419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3C7C17BD-1643-40FA-AC4D-FCF7BF0DD09B}"/>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9pPr>
          </a:lstStyle>
          <a:p>
            <a:pPr>
              <a:spcBef>
                <a:spcPct val="0"/>
              </a:spcBef>
              <a:buClrTx/>
              <a:buFontTx/>
              <a:buNone/>
            </a:pPr>
            <a:fld id="{9EE1C339-635E-49F1-B469-52E69EDAB191}" type="slidenum">
              <a:rPr lang="en-US" altLang="en-US" sz="1300"/>
              <a:pPr>
                <a:spcBef>
                  <a:spcPct val="0"/>
                </a:spcBef>
                <a:buClrTx/>
                <a:buFontTx/>
                <a:buNone/>
              </a:pPr>
              <a:t>10</a:t>
            </a:fld>
            <a:endParaRPr lang="en-US" altLang="en-US" sz="1300" dirty="0"/>
          </a:p>
        </p:txBody>
      </p:sp>
      <p:sp>
        <p:nvSpPr>
          <p:cNvPr id="17411" name="Rectangle 1">
            <a:extLst>
              <a:ext uri="{FF2B5EF4-FFF2-40B4-BE49-F238E27FC236}">
                <a16:creationId xmlns:a16="http://schemas.microsoft.com/office/drawing/2014/main" id="{A7E8F152-F8A6-4541-8327-5297DA4449C9}"/>
              </a:ext>
            </a:extLst>
          </p:cNvPr>
          <p:cNvSpPr>
            <a:spLocks noChangeArrowheads="1" noTextEdit="1"/>
          </p:cNvSpPr>
          <p:nvPr>
            <p:ph type="sldImg"/>
          </p:nvPr>
        </p:nvSpPr>
        <p:spPr>
          <a:xfrm>
            <a:off x="1203325" y="704850"/>
            <a:ext cx="4645025" cy="34909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2" name="Rectangle 2">
            <a:extLst>
              <a:ext uri="{FF2B5EF4-FFF2-40B4-BE49-F238E27FC236}">
                <a16:creationId xmlns:a16="http://schemas.microsoft.com/office/drawing/2014/main" id="{3B74CC49-DD28-4E02-ABDF-A21CFC185667}"/>
              </a:ext>
            </a:extLst>
          </p:cNvPr>
          <p:cNvSpPr>
            <a:spLocks noChangeArrowheads="1"/>
          </p:cNvSpPr>
          <p:nvPr>
            <p:ph type="body" idx="1"/>
          </p:nvPr>
        </p:nvSpPr>
        <p:spPr>
          <a:xfrm>
            <a:off x="706438" y="4421188"/>
            <a:ext cx="5640387"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052322BF-F98A-4998-BA0F-89F50D826EA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9pPr>
          </a:lstStyle>
          <a:p>
            <a:pPr>
              <a:spcBef>
                <a:spcPct val="0"/>
              </a:spcBef>
              <a:buClrTx/>
              <a:buFontTx/>
              <a:buNone/>
            </a:pPr>
            <a:fld id="{892B1AB3-378A-4F40-B445-C25599E1FB95}" type="slidenum">
              <a:rPr lang="en-US" altLang="en-US" sz="1300"/>
              <a:pPr>
                <a:spcBef>
                  <a:spcPct val="0"/>
                </a:spcBef>
                <a:buClrTx/>
                <a:buFontTx/>
                <a:buNone/>
              </a:pPr>
              <a:t>14</a:t>
            </a:fld>
            <a:endParaRPr lang="en-US" altLang="en-US" sz="1300" dirty="0"/>
          </a:p>
        </p:txBody>
      </p:sp>
      <p:sp>
        <p:nvSpPr>
          <p:cNvPr id="22531" name="Rectangle 1">
            <a:extLst>
              <a:ext uri="{FF2B5EF4-FFF2-40B4-BE49-F238E27FC236}">
                <a16:creationId xmlns:a16="http://schemas.microsoft.com/office/drawing/2014/main" id="{607AF158-2747-4412-9CA8-7F4B6058CD13}"/>
              </a:ext>
            </a:extLst>
          </p:cNvPr>
          <p:cNvSpPr>
            <a:spLocks noGrp="1" noRot="1" noChangeAspect="1" noChangeArrowheads="1" noTextEdit="1"/>
          </p:cNvSpPr>
          <p:nvPr>
            <p:ph type="sldImg"/>
          </p:nvPr>
        </p:nvSpPr>
        <p:spPr>
          <a:xfrm>
            <a:off x="1198563" y="704850"/>
            <a:ext cx="4654550" cy="34909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2" name="Rectangle 2">
            <a:extLst>
              <a:ext uri="{FF2B5EF4-FFF2-40B4-BE49-F238E27FC236}">
                <a16:creationId xmlns:a16="http://schemas.microsoft.com/office/drawing/2014/main" id="{5F6282C8-6FB6-458C-8A1F-7C75998088BB}"/>
              </a:ext>
            </a:extLst>
          </p:cNvPr>
          <p:cNvSpPr>
            <a:spLocks noGrp="1" noChangeArrowheads="1"/>
          </p:cNvSpPr>
          <p:nvPr>
            <p:ph type="body" idx="1"/>
          </p:nvPr>
        </p:nvSpPr>
        <p:spPr>
          <a:xfrm>
            <a:off x="706438" y="4421188"/>
            <a:ext cx="5640387"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D5F473CE-AE4D-4212-8082-A8076349B7E9}"/>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9pPr>
          </a:lstStyle>
          <a:p>
            <a:pPr>
              <a:spcBef>
                <a:spcPct val="0"/>
              </a:spcBef>
              <a:buClrTx/>
              <a:buFontTx/>
              <a:buNone/>
            </a:pPr>
            <a:fld id="{925E3320-983E-4827-907C-8532D9242AF2}" type="slidenum">
              <a:rPr lang="en-US" altLang="en-US" sz="1300"/>
              <a:pPr>
                <a:spcBef>
                  <a:spcPct val="0"/>
                </a:spcBef>
                <a:buClrTx/>
                <a:buFontTx/>
                <a:buNone/>
              </a:pPr>
              <a:t>15</a:t>
            </a:fld>
            <a:endParaRPr lang="en-US" altLang="en-US" sz="1300" dirty="0"/>
          </a:p>
        </p:txBody>
      </p:sp>
      <p:sp>
        <p:nvSpPr>
          <p:cNvPr id="24579" name="Rectangle 1">
            <a:extLst>
              <a:ext uri="{FF2B5EF4-FFF2-40B4-BE49-F238E27FC236}">
                <a16:creationId xmlns:a16="http://schemas.microsoft.com/office/drawing/2014/main" id="{D93B470F-D4EA-4E23-828F-6B56F1AFA58F}"/>
              </a:ext>
            </a:extLst>
          </p:cNvPr>
          <p:cNvSpPr>
            <a:spLocks noChangeArrowheads="1" noTextEdit="1"/>
          </p:cNvSpPr>
          <p:nvPr>
            <p:ph type="sldImg"/>
          </p:nvPr>
        </p:nvSpPr>
        <p:spPr>
          <a:xfrm>
            <a:off x="1203325" y="704850"/>
            <a:ext cx="4645025" cy="34909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80" name="Rectangle 2">
            <a:extLst>
              <a:ext uri="{FF2B5EF4-FFF2-40B4-BE49-F238E27FC236}">
                <a16:creationId xmlns:a16="http://schemas.microsoft.com/office/drawing/2014/main" id="{48C8AE0A-7714-4A0A-A650-76C7631917A9}"/>
              </a:ext>
            </a:extLst>
          </p:cNvPr>
          <p:cNvSpPr>
            <a:spLocks noChangeArrowheads="1"/>
          </p:cNvSpPr>
          <p:nvPr>
            <p:ph type="body" idx="1"/>
          </p:nvPr>
        </p:nvSpPr>
        <p:spPr>
          <a:xfrm>
            <a:off x="706438" y="4421188"/>
            <a:ext cx="5640387"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55C95793-50D4-4E5F-A9C9-768E0351256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9pPr>
          </a:lstStyle>
          <a:p>
            <a:pPr>
              <a:spcBef>
                <a:spcPct val="0"/>
              </a:spcBef>
              <a:buClrTx/>
              <a:buFontTx/>
              <a:buNone/>
            </a:pPr>
            <a:fld id="{63A6A249-DC93-422A-990D-9CBDCAFF95F1}" type="slidenum">
              <a:rPr lang="en-US" altLang="en-US" sz="1300"/>
              <a:pPr>
                <a:spcBef>
                  <a:spcPct val="0"/>
                </a:spcBef>
                <a:buClrTx/>
                <a:buFontTx/>
                <a:buNone/>
              </a:pPr>
              <a:t>20</a:t>
            </a:fld>
            <a:endParaRPr lang="en-US" altLang="en-US" sz="1300" dirty="0"/>
          </a:p>
        </p:txBody>
      </p:sp>
      <p:sp>
        <p:nvSpPr>
          <p:cNvPr id="30723" name="Rectangle 1">
            <a:extLst>
              <a:ext uri="{FF2B5EF4-FFF2-40B4-BE49-F238E27FC236}">
                <a16:creationId xmlns:a16="http://schemas.microsoft.com/office/drawing/2014/main" id="{486493C7-47F7-4104-8C23-C35D947DA479}"/>
              </a:ext>
            </a:extLst>
          </p:cNvPr>
          <p:cNvSpPr>
            <a:spLocks noChangeArrowheads="1" noTextEdit="1"/>
          </p:cNvSpPr>
          <p:nvPr>
            <p:ph type="sldImg"/>
          </p:nvPr>
        </p:nvSpPr>
        <p:spPr>
          <a:xfrm>
            <a:off x="1203325" y="704850"/>
            <a:ext cx="4646613" cy="34925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4" name="Rectangle 2">
            <a:extLst>
              <a:ext uri="{FF2B5EF4-FFF2-40B4-BE49-F238E27FC236}">
                <a16:creationId xmlns:a16="http://schemas.microsoft.com/office/drawing/2014/main" id="{3BDB1276-0DD7-41B3-A6D6-7435D86B9CE5}"/>
              </a:ext>
            </a:extLst>
          </p:cNvPr>
          <p:cNvSpPr>
            <a:spLocks noChangeArrowheads="1"/>
          </p:cNvSpPr>
          <p:nvPr>
            <p:ph type="body" idx="1"/>
          </p:nvPr>
        </p:nvSpPr>
        <p:spPr>
          <a:xfrm>
            <a:off x="706438" y="4421188"/>
            <a:ext cx="5641975" cy="4189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820A4EBB-B0DC-45A2-AC36-B75FA6C1B1F8}"/>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17513" algn="l"/>
                <a:tab pos="836613" algn="l"/>
                <a:tab pos="1257300" algn="l"/>
                <a:tab pos="1676400" algn="l"/>
                <a:tab pos="2095500" algn="l"/>
                <a:tab pos="2516188" algn="l"/>
                <a:tab pos="2935288" algn="l"/>
                <a:tab pos="3354388" algn="l"/>
                <a:tab pos="3773488" algn="l"/>
                <a:tab pos="4192588" algn="l"/>
                <a:tab pos="4613275" algn="l"/>
                <a:tab pos="5032375" algn="l"/>
                <a:tab pos="5451475" algn="l"/>
                <a:tab pos="5872163" algn="l"/>
                <a:tab pos="6289675" algn="l"/>
                <a:tab pos="6710363" algn="l"/>
                <a:tab pos="7129463" algn="l"/>
                <a:tab pos="7548563" algn="l"/>
                <a:tab pos="7969250" algn="l"/>
                <a:tab pos="8388350" algn="l"/>
              </a:tabLst>
              <a:defRPr sz="1200">
                <a:solidFill>
                  <a:srgbClr val="000000"/>
                </a:solidFill>
                <a:latin typeface="Times New Roman" panose="02020603050405020304" pitchFamily="18" charset="0"/>
              </a:defRPr>
            </a:lvl9pPr>
          </a:lstStyle>
          <a:p>
            <a:pPr>
              <a:spcBef>
                <a:spcPct val="0"/>
              </a:spcBef>
              <a:buClrTx/>
              <a:buFontTx/>
              <a:buNone/>
            </a:pPr>
            <a:fld id="{94DDA9CB-21F7-4498-ABA7-4FD3F9CA648F}" type="slidenum">
              <a:rPr lang="en-US" altLang="en-US" sz="1300"/>
              <a:pPr>
                <a:spcBef>
                  <a:spcPct val="0"/>
                </a:spcBef>
                <a:buClrTx/>
                <a:buFontTx/>
                <a:buNone/>
              </a:pPr>
              <a:t>21</a:t>
            </a:fld>
            <a:endParaRPr lang="en-US" altLang="en-US" sz="1300" dirty="0"/>
          </a:p>
        </p:txBody>
      </p:sp>
      <p:sp>
        <p:nvSpPr>
          <p:cNvPr id="32771" name="Rectangle 1">
            <a:extLst>
              <a:ext uri="{FF2B5EF4-FFF2-40B4-BE49-F238E27FC236}">
                <a16:creationId xmlns:a16="http://schemas.microsoft.com/office/drawing/2014/main" id="{686DC98C-37B4-4D22-BEA8-49B378EB0F92}"/>
              </a:ext>
            </a:extLst>
          </p:cNvPr>
          <p:cNvSpPr>
            <a:spLocks noChangeArrowheads="1" noTextEdit="1"/>
          </p:cNvSpPr>
          <p:nvPr>
            <p:ph type="sldImg"/>
          </p:nvPr>
        </p:nvSpPr>
        <p:spPr>
          <a:xfrm>
            <a:off x="1203325" y="704850"/>
            <a:ext cx="4645025" cy="34909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2" name="Rectangle 2">
            <a:extLst>
              <a:ext uri="{FF2B5EF4-FFF2-40B4-BE49-F238E27FC236}">
                <a16:creationId xmlns:a16="http://schemas.microsoft.com/office/drawing/2014/main" id="{784370D4-9468-4970-AF2D-A48A19006A85}"/>
              </a:ext>
            </a:extLst>
          </p:cNvPr>
          <p:cNvSpPr>
            <a:spLocks noChangeArrowheads="1"/>
          </p:cNvSpPr>
          <p:nvPr>
            <p:ph type="body" idx="1"/>
          </p:nvPr>
        </p:nvSpPr>
        <p:spPr>
          <a:xfrm>
            <a:off x="706438" y="4421188"/>
            <a:ext cx="5640387" cy="418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FA7D35F2-6DE6-41B0-A8C9-3D7872140CEA}"/>
              </a:ext>
            </a:extLst>
          </p:cNvPr>
          <p:cNvSpPr>
            <a:spLocks noGrp="1" noChangeArrowheads="1"/>
          </p:cNvSpPr>
          <p:nvPr>
            <p:ph type="dt" idx="10"/>
          </p:nvPr>
        </p:nvSpPr>
        <p:spPr>
          <a:ln/>
        </p:spPr>
        <p:txBody>
          <a:bodyPr/>
          <a:lstStyle>
            <a:lvl1pPr>
              <a:defRPr/>
            </a:lvl1pPr>
          </a:lstStyle>
          <a:p>
            <a:pPr>
              <a:defRPr/>
            </a:pPr>
            <a:endParaRPr lang="en-US" altLang="en-US" dirty="0"/>
          </a:p>
        </p:txBody>
      </p:sp>
      <p:sp>
        <p:nvSpPr>
          <p:cNvPr id="5" name="Rectangle 4">
            <a:extLst>
              <a:ext uri="{FF2B5EF4-FFF2-40B4-BE49-F238E27FC236}">
                <a16:creationId xmlns:a16="http://schemas.microsoft.com/office/drawing/2014/main" id="{EB844B91-F491-4EDD-B92B-E700D1067DB3}"/>
              </a:ext>
            </a:extLst>
          </p:cNvPr>
          <p:cNvSpPr>
            <a:spLocks noGrp="1" noChangeArrowheads="1"/>
          </p:cNvSpPr>
          <p:nvPr>
            <p:ph type="ftr" idx="11"/>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49A7BAD9-E855-4C36-9DFF-035B343A82ED}"/>
              </a:ext>
            </a:extLst>
          </p:cNvPr>
          <p:cNvSpPr>
            <a:spLocks noGrp="1" noChangeArrowheads="1"/>
          </p:cNvSpPr>
          <p:nvPr>
            <p:ph type="sldNum" idx="12"/>
          </p:nvPr>
        </p:nvSpPr>
        <p:spPr>
          <a:ln/>
        </p:spPr>
        <p:txBody>
          <a:bodyPr/>
          <a:lstStyle>
            <a:lvl1pPr>
              <a:defRPr/>
            </a:lvl1pPr>
          </a:lstStyle>
          <a:p>
            <a:pPr>
              <a:defRPr/>
            </a:pPr>
            <a:fld id="{F89311D2-F4BD-418A-8C22-C8B4B58E4299}" type="slidenum">
              <a:rPr lang="en-US" altLang="en-US"/>
              <a:pPr>
                <a:defRPr/>
              </a:pPr>
              <a:t>‹#›</a:t>
            </a:fld>
            <a:endParaRPr lang="en-US" altLang="en-US" dirty="0"/>
          </a:p>
        </p:txBody>
      </p:sp>
    </p:spTree>
    <p:extLst>
      <p:ext uri="{BB962C8B-B14F-4D97-AF65-F5344CB8AC3E}">
        <p14:creationId xmlns:p14="http://schemas.microsoft.com/office/powerpoint/2010/main" val="3803699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1872B0AF-794D-4549-9701-AAD6A169FB76}"/>
              </a:ext>
            </a:extLst>
          </p:cNvPr>
          <p:cNvSpPr>
            <a:spLocks noGrp="1" noChangeArrowheads="1"/>
          </p:cNvSpPr>
          <p:nvPr>
            <p:ph type="dt" idx="10"/>
          </p:nvPr>
        </p:nvSpPr>
        <p:spPr>
          <a:ln/>
        </p:spPr>
        <p:txBody>
          <a:bodyPr/>
          <a:lstStyle>
            <a:lvl1pPr>
              <a:defRPr/>
            </a:lvl1pPr>
          </a:lstStyle>
          <a:p>
            <a:pPr>
              <a:defRPr/>
            </a:pPr>
            <a:endParaRPr lang="en-US" altLang="en-US" dirty="0"/>
          </a:p>
        </p:txBody>
      </p:sp>
      <p:sp>
        <p:nvSpPr>
          <p:cNvPr id="5" name="Rectangle 4">
            <a:extLst>
              <a:ext uri="{FF2B5EF4-FFF2-40B4-BE49-F238E27FC236}">
                <a16:creationId xmlns:a16="http://schemas.microsoft.com/office/drawing/2014/main" id="{A8ADCDC3-73FD-4964-A988-82479E846C9A}"/>
              </a:ext>
            </a:extLst>
          </p:cNvPr>
          <p:cNvSpPr>
            <a:spLocks noGrp="1" noChangeArrowheads="1"/>
          </p:cNvSpPr>
          <p:nvPr>
            <p:ph type="ftr" idx="11"/>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0557CD47-9DE6-4C21-AE7D-81C7D46BA722}"/>
              </a:ext>
            </a:extLst>
          </p:cNvPr>
          <p:cNvSpPr>
            <a:spLocks noGrp="1" noChangeArrowheads="1"/>
          </p:cNvSpPr>
          <p:nvPr>
            <p:ph type="sldNum" idx="12"/>
          </p:nvPr>
        </p:nvSpPr>
        <p:spPr>
          <a:ln/>
        </p:spPr>
        <p:txBody>
          <a:bodyPr/>
          <a:lstStyle>
            <a:lvl1pPr>
              <a:defRPr/>
            </a:lvl1pPr>
          </a:lstStyle>
          <a:p>
            <a:pPr>
              <a:defRPr/>
            </a:pPr>
            <a:fld id="{D49019A1-E373-41ED-8034-DF2FCB23310F}" type="slidenum">
              <a:rPr lang="en-US" altLang="en-US"/>
              <a:pPr>
                <a:defRPr/>
              </a:pPr>
              <a:t>‹#›</a:t>
            </a:fld>
            <a:endParaRPr lang="en-US" altLang="en-US" dirty="0"/>
          </a:p>
        </p:txBody>
      </p:sp>
    </p:spTree>
    <p:extLst>
      <p:ext uri="{BB962C8B-B14F-4D97-AF65-F5344CB8AC3E}">
        <p14:creationId xmlns:p14="http://schemas.microsoft.com/office/powerpoint/2010/main" val="1676552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3">
            <a:extLst>
              <a:ext uri="{FF2B5EF4-FFF2-40B4-BE49-F238E27FC236}">
                <a16:creationId xmlns:a16="http://schemas.microsoft.com/office/drawing/2014/main" id="{B7D5E21D-B8F9-45DC-B402-314FE06E8A0A}"/>
              </a:ext>
            </a:extLst>
          </p:cNvPr>
          <p:cNvSpPr>
            <a:spLocks noGrp="1" noChangeArrowheads="1"/>
          </p:cNvSpPr>
          <p:nvPr>
            <p:ph type="dt" idx="10"/>
          </p:nvPr>
        </p:nvSpPr>
        <p:spPr>
          <a:ln/>
        </p:spPr>
        <p:txBody>
          <a:bodyPr/>
          <a:lstStyle>
            <a:lvl1pPr>
              <a:defRPr/>
            </a:lvl1pPr>
          </a:lstStyle>
          <a:p>
            <a:pPr>
              <a:defRPr/>
            </a:pPr>
            <a:endParaRPr lang="en-US" altLang="en-US" dirty="0"/>
          </a:p>
        </p:txBody>
      </p:sp>
      <p:sp>
        <p:nvSpPr>
          <p:cNvPr id="5" name="Rectangle 4">
            <a:extLst>
              <a:ext uri="{FF2B5EF4-FFF2-40B4-BE49-F238E27FC236}">
                <a16:creationId xmlns:a16="http://schemas.microsoft.com/office/drawing/2014/main" id="{FD28CB3D-2589-4526-85D2-938246DAD92B}"/>
              </a:ext>
            </a:extLst>
          </p:cNvPr>
          <p:cNvSpPr>
            <a:spLocks noGrp="1" noChangeArrowheads="1"/>
          </p:cNvSpPr>
          <p:nvPr>
            <p:ph type="ftr" idx="11"/>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2D6FCF82-79EB-4DCD-83EE-F6C08CF2D3D6}"/>
              </a:ext>
            </a:extLst>
          </p:cNvPr>
          <p:cNvSpPr>
            <a:spLocks noGrp="1" noChangeArrowheads="1"/>
          </p:cNvSpPr>
          <p:nvPr>
            <p:ph type="sldNum" idx="12"/>
          </p:nvPr>
        </p:nvSpPr>
        <p:spPr>
          <a:ln/>
        </p:spPr>
        <p:txBody>
          <a:bodyPr/>
          <a:lstStyle>
            <a:lvl1pPr>
              <a:defRPr/>
            </a:lvl1pPr>
          </a:lstStyle>
          <a:p>
            <a:pPr>
              <a:defRPr/>
            </a:pPr>
            <a:fld id="{19A91D68-1457-4958-B7D8-3AC433322F42}" type="slidenum">
              <a:rPr lang="en-US" altLang="en-US"/>
              <a:pPr>
                <a:defRPr/>
              </a:pPr>
              <a:t>‹#›</a:t>
            </a:fld>
            <a:endParaRPr lang="en-US" altLang="en-US" dirty="0"/>
          </a:p>
        </p:txBody>
      </p:sp>
    </p:spTree>
    <p:extLst>
      <p:ext uri="{BB962C8B-B14F-4D97-AF65-F5344CB8AC3E}">
        <p14:creationId xmlns:p14="http://schemas.microsoft.com/office/powerpoint/2010/main" val="1704983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3238" y="1768475"/>
            <a:ext cx="4457700" cy="4986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338" y="1768475"/>
            <a:ext cx="4457700" cy="4986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a:extLst>
              <a:ext uri="{FF2B5EF4-FFF2-40B4-BE49-F238E27FC236}">
                <a16:creationId xmlns:a16="http://schemas.microsoft.com/office/drawing/2014/main" id="{EA6DBB41-60C6-41BB-B702-E32C2EF77E81}"/>
              </a:ext>
            </a:extLst>
          </p:cNvPr>
          <p:cNvSpPr>
            <a:spLocks noGrp="1" noChangeArrowheads="1"/>
          </p:cNvSpPr>
          <p:nvPr>
            <p:ph type="dt" idx="10"/>
          </p:nvPr>
        </p:nvSpPr>
        <p:spPr>
          <a:ln/>
        </p:spPr>
        <p:txBody>
          <a:bodyPr/>
          <a:lstStyle>
            <a:lvl1pPr>
              <a:defRPr/>
            </a:lvl1pPr>
          </a:lstStyle>
          <a:p>
            <a:pPr>
              <a:defRPr/>
            </a:pPr>
            <a:endParaRPr lang="en-US" altLang="en-US" dirty="0"/>
          </a:p>
        </p:txBody>
      </p:sp>
      <p:sp>
        <p:nvSpPr>
          <p:cNvPr id="6" name="Rectangle 4">
            <a:extLst>
              <a:ext uri="{FF2B5EF4-FFF2-40B4-BE49-F238E27FC236}">
                <a16:creationId xmlns:a16="http://schemas.microsoft.com/office/drawing/2014/main" id="{47EE0943-FE04-42DD-9BE9-448178494016}"/>
              </a:ext>
            </a:extLst>
          </p:cNvPr>
          <p:cNvSpPr>
            <a:spLocks noGrp="1" noChangeArrowheads="1"/>
          </p:cNvSpPr>
          <p:nvPr>
            <p:ph type="ftr" idx="11"/>
          </p:nvPr>
        </p:nvSpPr>
        <p:spPr>
          <a:ln/>
        </p:spPr>
        <p:txBody>
          <a:bodyPr/>
          <a:lstStyle>
            <a:lvl1pPr>
              <a:defRPr/>
            </a:lvl1pPr>
          </a:lstStyle>
          <a:p>
            <a:pPr>
              <a:defRPr/>
            </a:pPr>
            <a:endParaRPr lang="en-US" altLang="en-US" dirty="0"/>
          </a:p>
        </p:txBody>
      </p:sp>
      <p:sp>
        <p:nvSpPr>
          <p:cNvPr id="7" name="Rectangle 5">
            <a:extLst>
              <a:ext uri="{FF2B5EF4-FFF2-40B4-BE49-F238E27FC236}">
                <a16:creationId xmlns:a16="http://schemas.microsoft.com/office/drawing/2014/main" id="{51A00AB9-C43A-45A8-83A4-44CBAE79E5CB}"/>
              </a:ext>
            </a:extLst>
          </p:cNvPr>
          <p:cNvSpPr>
            <a:spLocks noGrp="1" noChangeArrowheads="1"/>
          </p:cNvSpPr>
          <p:nvPr>
            <p:ph type="sldNum" idx="12"/>
          </p:nvPr>
        </p:nvSpPr>
        <p:spPr>
          <a:ln/>
        </p:spPr>
        <p:txBody>
          <a:bodyPr/>
          <a:lstStyle>
            <a:lvl1pPr>
              <a:defRPr/>
            </a:lvl1pPr>
          </a:lstStyle>
          <a:p>
            <a:pPr>
              <a:defRPr/>
            </a:pPr>
            <a:fld id="{2D05B895-0A24-47B6-ADC9-DDD151DA9E71}" type="slidenum">
              <a:rPr lang="en-US" altLang="en-US"/>
              <a:pPr>
                <a:defRPr/>
              </a:pPr>
              <a:t>‹#›</a:t>
            </a:fld>
            <a:endParaRPr lang="en-US" altLang="en-US" dirty="0"/>
          </a:p>
        </p:txBody>
      </p:sp>
    </p:spTree>
    <p:extLst>
      <p:ext uri="{BB962C8B-B14F-4D97-AF65-F5344CB8AC3E}">
        <p14:creationId xmlns:p14="http://schemas.microsoft.com/office/powerpoint/2010/main" val="4236683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a:t>Click to edit Master title style</a:t>
            </a:r>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a:extLst>
              <a:ext uri="{FF2B5EF4-FFF2-40B4-BE49-F238E27FC236}">
                <a16:creationId xmlns:a16="http://schemas.microsoft.com/office/drawing/2014/main" id="{661BEC3A-7159-487F-8375-4779B3392B39}"/>
              </a:ext>
            </a:extLst>
          </p:cNvPr>
          <p:cNvSpPr>
            <a:spLocks noGrp="1" noChangeArrowheads="1"/>
          </p:cNvSpPr>
          <p:nvPr>
            <p:ph type="dt" idx="10"/>
          </p:nvPr>
        </p:nvSpPr>
        <p:spPr>
          <a:ln/>
        </p:spPr>
        <p:txBody>
          <a:bodyPr/>
          <a:lstStyle>
            <a:lvl1pPr>
              <a:defRPr/>
            </a:lvl1pPr>
          </a:lstStyle>
          <a:p>
            <a:pPr>
              <a:defRPr/>
            </a:pPr>
            <a:endParaRPr lang="en-US" altLang="en-US" dirty="0"/>
          </a:p>
        </p:txBody>
      </p:sp>
      <p:sp>
        <p:nvSpPr>
          <p:cNvPr id="8" name="Rectangle 4">
            <a:extLst>
              <a:ext uri="{FF2B5EF4-FFF2-40B4-BE49-F238E27FC236}">
                <a16:creationId xmlns:a16="http://schemas.microsoft.com/office/drawing/2014/main" id="{FEDE15C4-E269-4547-B7B0-061AB6E4152C}"/>
              </a:ext>
            </a:extLst>
          </p:cNvPr>
          <p:cNvSpPr>
            <a:spLocks noGrp="1" noChangeArrowheads="1"/>
          </p:cNvSpPr>
          <p:nvPr>
            <p:ph type="ftr" idx="11"/>
          </p:nvPr>
        </p:nvSpPr>
        <p:spPr>
          <a:ln/>
        </p:spPr>
        <p:txBody>
          <a:bodyPr/>
          <a:lstStyle>
            <a:lvl1pPr>
              <a:defRPr/>
            </a:lvl1pPr>
          </a:lstStyle>
          <a:p>
            <a:pPr>
              <a:defRPr/>
            </a:pPr>
            <a:endParaRPr lang="en-US" altLang="en-US" dirty="0"/>
          </a:p>
        </p:txBody>
      </p:sp>
      <p:sp>
        <p:nvSpPr>
          <p:cNvPr id="9" name="Rectangle 5">
            <a:extLst>
              <a:ext uri="{FF2B5EF4-FFF2-40B4-BE49-F238E27FC236}">
                <a16:creationId xmlns:a16="http://schemas.microsoft.com/office/drawing/2014/main" id="{F4E2A1B5-1AD1-4CF3-8D5A-BB04842E6240}"/>
              </a:ext>
            </a:extLst>
          </p:cNvPr>
          <p:cNvSpPr>
            <a:spLocks noGrp="1" noChangeArrowheads="1"/>
          </p:cNvSpPr>
          <p:nvPr>
            <p:ph type="sldNum" idx="12"/>
          </p:nvPr>
        </p:nvSpPr>
        <p:spPr>
          <a:ln/>
        </p:spPr>
        <p:txBody>
          <a:bodyPr/>
          <a:lstStyle>
            <a:lvl1pPr>
              <a:defRPr/>
            </a:lvl1pPr>
          </a:lstStyle>
          <a:p>
            <a:pPr>
              <a:defRPr/>
            </a:pPr>
            <a:fld id="{E8690F64-B3CF-4F32-A1E5-48EF2D00DE6D}" type="slidenum">
              <a:rPr lang="en-US" altLang="en-US"/>
              <a:pPr>
                <a:defRPr/>
              </a:pPr>
              <a:t>‹#›</a:t>
            </a:fld>
            <a:endParaRPr lang="en-US" altLang="en-US" dirty="0"/>
          </a:p>
        </p:txBody>
      </p:sp>
    </p:spTree>
    <p:extLst>
      <p:ext uri="{BB962C8B-B14F-4D97-AF65-F5344CB8AC3E}">
        <p14:creationId xmlns:p14="http://schemas.microsoft.com/office/powerpoint/2010/main" val="1450867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a:extLst>
              <a:ext uri="{FF2B5EF4-FFF2-40B4-BE49-F238E27FC236}">
                <a16:creationId xmlns:a16="http://schemas.microsoft.com/office/drawing/2014/main" id="{46AA5992-BF7B-421C-83F9-63F27E9D0E87}"/>
              </a:ext>
            </a:extLst>
          </p:cNvPr>
          <p:cNvSpPr>
            <a:spLocks noGrp="1" noChangeArrowheads="1"/>
          </p:cNvSpPr>
          <p:nvPr>
            <p:ph type="dt" idx="10"/>
          </p:nvPr>
        </p:nvSpPr>
        <p:spPr>
          <a:ln/>
        </p:spPr>
        <p:txBody>
          <a:bodyPr/>
          <a:lstStyle>
            <a:lvl1pPr>
              <a:defRPr/>
            </a:lvl1pPr>
          </a:lstStyle>
          <a:p>
            <a:pPr>
              <a:defRPr/>
            </a:pPr>
            <a:endParaRPr lang="en-US" altLang="en-US" dirty="0"/>
          </a:p>
        </p:txBody>
      </p:sp>
      <p:sp>
        <p:nvSpPr>
          <p:cNvPr id="4" name="Rectangle 4">
            <a:extLst>
              <a:ext uri="{FF2B5EF4-FFF2-40B4-BE49-F238E27FC236}">
                <a16:creationId xmlns:a16="http://schemas.microsoft.com/office/drawing/2014/main" id="{4219D969-67BF-4EFA-83D3-3100C8AC2AE5}"/>
              </a:ext>
            </a:extLst>
          </p:cNvPr>
          <p:cNvSpPr>
            <a:spLocks noGrp="1" noChangeArrowheads="1"/>
          </p:cNvSpPr>
          <p:nvPr>
            <p:ph type="ftr" idx="11"/>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7F2BDB4E-7921-4637-92AF-0F27455BD6CD}"/>
              </a:ext>
            </a:extLst>
          </p:cNvPr>
          <p:cNvSpPr>
            <a:spLocks noGrp="1" noChangeArrowheads="1"/>
          </p:cNvSpPr>
          <p:nvPr>
            <p:ph type="sldNum" idx="12"/>
          </p:nvPr>
        </p:nvSpPr>
        <p:spPr>
          <a:ln/>
        </p:spPr>
        <p:txBody>
          <a:bodyPr/>
          <a:lstStyle>
            <a:lvl1pPr>
              <a:defRPr/>
            </a:lvl1pPr>
          </a:lstStyle>
          <a:p>
            <a:pPr>
              <a:defRPr/>
            </a:pPr>
            <a:fld id="{457CF1AA-F624-4C58-9E3E-B5AF401CE738}" type="slidenum">
              <a:rPr lang="en-US" altLang="en-US"/>
              <a:pPr>
                <a:defRPr/>
              </a:pPr>
              <a:t>‹#›</a:t>
            </a:fld>
            <a:endParaRPr lang="en-US" altLang="en-US" dirty="0"/>
          </a:p>
        </p:txBody>
      </p:sp>
    </p:spTree>
    <p:extLst>
      <p:ext uri="{BB962C8B-B14F-4D97-AF65-F5344CB8AC3E}">
        <p14:creationId xmlns:p14="http://schemas.microsoft.com/office/powerpoint/2010/main" val="240520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E402743D-7A41-4EB1-A1A8-5C1C3B04673A}"/>
              </a:ext>
            </a:extLst>
          </p:cNvPr>
          <p:cNvSpPr>
            <a:spLocks noGrp="1" noChangeArrowheads="1"/>
          </p:cNvSpPr>
          <p:nvPr>
            <p:ph type="dt" idx="10"/>
          </p:nvPr>
        </p:nvSpPr>
        <p:spPr>
          <a:ln/>
        </p:spPr>
        <p:txBody>
          <a:bodyPr/>
          <a:lstStyle>
            <a:lvl1pPr>
              <a:defRPr/>
            </a:lvl1pPr>
          </a:lstStyle>
          <a:p>
            <a:pPr>
              <a:defRPr/>
            </a:pPr>
            <a:endParaRPr lang="en-US" altLang="en-US" dirty="0"/>
          </a:p>
        </p:txBody>
      </p:sp>
      <p:sp>
        <p:nvSpPr>
          <p:cNvPr id="3" name="Rectangle 4">
            <a:extLst>
              <a:ext uri="{FF2B5EF4-FFF2-40B4-BE49-F238E27FC236}">
                <a16:creationId xmlns:a16="http://schemas.microsoft.com/office/drawing/2014/main" id="{8A94C089-AD1E-432C-8A00-A28EB670B3F6}"/>
              </a:ext>
            </a:extLst>
          </p:cNvPr>
          <p:cNvSpPr>
            <a:spLocks noGrp="1" noChangeArrowheads="1"/>
          </p:cNvSpPr>
          <p:nvPr>
            <p:ph type="ftr" idx="11"/>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2350546A-9A40-4455-9118-C3A8A1AC732A}"/>
              </a:ext>
            </a:extLst>
          </p:cNvPr>
          <p:cNvSpPr>
            <a:spLocks noGrp="1" noChangeArrowheads="1"/>
          </p:cNvSpPr>
          <p:nvPr>
            <p:ph type="sldNum" idx="12"/>
          </p:nvPr>
        </p:nvSpPr>
        <p:spPr>
          <a:ln/>
        </p:spPr>
        <p:txBody>
          <a:bodyPr/>
          <a:lstStyle>
            <a:lvl1pPr>
              <a:defRPr/>
            </a:lvl1pPr>
          </a:lstStyle>
          <a:p>
            <a:pPr>
              <a:defRPr/>
            </a:pPr>
            <a:fld id="{1C87889A-DDCA-418E-B0F5-4466A4C7698C}" type="slidenum">
              <a:rPr lang="en-US" altLang="en-US"/>
              <a:pPr>
                <a:defRPr/>
              </a:pPr>
              <a:t>‹#›</a:t>
            </a:fld>
            <a:endParaRPr lang="en-US" altLang="en-US" dirty="0"/>
          </a:p>
        </p:txBody>
      </p:sp>
    </p:spTree>
    <p:extLst>
      <p:ext uri="{BB962C8B-B14F-4D97-AF65-F5344CB8AC3E}">
        <p14:creationId xmlns:p14="http://schemas.microsoft.com/office/powerpoint/2010/main" val="2946041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a:extLst>
              <a:ext uri="{FF2B5EF4-FFF2-40B4-BE49-F238E27FC236}">
                <a16:creationId xmlns:a16="http://schemas.microsoft.com/office/drawing/2014/main" id="{AB6B445B-2FE3-4250-A613-031E9C63DF5E}"/>
              </a:ext>
            </a:extLst>
          </p:cNvPr>
          <p:cNvSpPr>
            <a:spLocks noGrp="1" noChangeArrowheads="1"/>
          </p:cNvSpPr>
          <p:nvPr>
            <p:ph type="dt" idx="10"/>
          </p:nvPr>
        </p:nvSpPr>
        <p:spPr>
          <a:ln/>
        </p:spPr>
        <p:txBody>
          <a:bodyPr/>
          <a:lstStyle>
            <a:lvl1pPr>
              <a:defRPr/>
            </a:lvl1pPr>
          </a:lstStyle>
          <a:p>
            <a:pPr>
              <a:defRPr/>
            </a:pPr>
            <a:endParaRPr lang="en-US" altLang="en-US" dirty="0"/>
          </a:p>
        </p:txBody>
      </p:sp>
      <p:sp>
        <p:nvSpPr>
          <p:cNvPr id="6" name="Rectangle 4">
            <a:extLst>
              <a:ext uri="{FF2B5EF4-FFF2-40B4-BE49-F238E27FC236}">
                <a16:creationId xmlns:a16="http://schemas.microsoft.com/office/drawing/2014/main" id="{1C52A6F9-ADBA-4BEB-9355-78B01FBE731A}"/>
              </a:ext>
            </a:extLst>
          </p:cNvPr>
          <p:cNvSpPr>
            <a:spLocks noGrp="1" noChangeArrowheads="1"/>
          </p:cNvSpPr>
          <p:nvPr>
            <p:ph type="ftr" idx="11"/>
          </p:nvPr>
        </p:nvSpPr>
        <p:spPr>
          <a:ln/>
        </p:spPr>
        <p:txBody>
          <a:bodyPr/>
          <a:lstStyle>
            <a:lvl1pPr>
              <a:defRPr/>
            </a:lvl1pPr>
          </a:lstStyle>
          <a:p>
            <a:pPr>
              <a:defRPr/>
            </a:pPr>
            <a:endParaRPr lang="en-US" altLang="en-US" dirty="0"/>
          </a:p>
        </p:txBody>
      </p:sp>
      <p:sp>
        <p:nvSpPr>
          <p:cNvPr id="7" name="Rectangle 5">
            <a:extLst>
              <a:ext uri="{FF2B5EF4-FFF2-40B4-BE49-F238E27FC236}">
                <a16:creationId xmlns:a16="http://schemas.microsoft.com/office/drawing/2014/main" id="{A750347C-BAAC-4C91-A185-6754904B58A6}"/>
              </a:ext>
            </a:extLst>
          </p:cNvPr>
          <p:cNvSpPr>
            <a:spLocks noGrp="1" noChangeArrowheads="1"/>
          </p:cNvSpPr>
          <p:nvPr>
            <p:ph type="sldNum" idx="12"/>
          </p:nvPr>
        </p:nvSpPr>
        <p:spPr>
          <a:ln/>
        </p:spPr>
        <p:txBody>
          <a:bodyPr/>
          <a:lstStyle>
            <a:lvl1pPr>
              <a:defRPr/>
            </a:lvl1pPr>
          </a:lstStyle>
          <a:p>
            <a:pPr>
              <a:defRPr/>
            </a:pPr>
            <a:fld id="{31AFA71C-7F13-496B-8E9D-8ABBF25EDFF0}" type="slidenum">
              <a:rPr lang="en-US" altLang="en-US"/>
              <a:pPr>
                <a:defRPr/>
              </a:pPr>
              <a:t>‹#›</a:t>
            </a:fld>
            <a:endParaRPr lang="en-US" altLang="en-US" dirty="0"/>
          </a:p>
        </p:txBody>
      </p:sp>
    </p:spTree>
    <p:extLst>
      <p:ext uri="{BB962C8B-B14F-4D97-AF65-F5344CB8AC3E}">
        <p14:creationId xmlns:p14="http://schemas.microsoft.com/office/powerpoint/2010/main" val="1709776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a:extLst>
              <a:ext uri="{FF2B5EF4-FFF2-40B4-BE49-F238E27FC236}">
                <a16:creationId xmlns:a16="http://schemas.microsoft.com/office/drawing/2014/main" id="{F27E52FD-F9A4-43F4-B1E5-99C389ED2F80}"/>
              </a:ext>
            </a:extLst>
          </p:cNvPr>
          <p:cNvSpPr>
            <a:spLocks noGrp="1" noChangeArrowheads="1"/>
          </p:cNvSpPr>
          <p:nvPr>
            <p:ph type="dt" idx="10"/>
          </p:nvPr>
        </p:nvSpPr>
        <p:spPr>
          <a:ln/>
        </p:spPr>
        <p:txBody>
          <a:bodyPr/>
          <a:lstStyle>
            <a:lvl1pPr>
              <a:defRPr/>
            </a:lvl1pPr>
          </a:lstStyle>
          <a:p>
            <a:pPr>
              <a:defRPr/>
            </a:pPr>
            <a:endParaRPr lang="en-US" altLang="en-US" dirty="0"/>
          </a:p>
        </p:txBody>
      </p:sp>
      <p:sp>
        <p:nvSpPr>
          <p:cNvPr id="6" name="Rectangle 4">
            <a:extLst>
              <a:ext uri="{FF2B5EF4-FFF2-40B4-BE49-F238E27FC236}">
                <a16:creationId xmlns:a16="http://schemas.microsoft.com/office/drawing/2014/main" id="{74DC50E1-DBF5-4F16-BC66-2A8CFD992FDB}"/>
              </a:ext>
            </a:extLst>
          </p:cNvPr>
          <p:cNvSpPr>
            <a:spLocks noGrp="1" noChangeArrowheads="1"/>
          </p:cNvSpPr>
          <p:nvPr>
            <p:ph type="ftr" idx="11"/>
          </p:nvPr>
        </p:nvSpPr>
        <p:spPr>
          <a:ln/>
        </p:spPr>
        <p:txBody>
          <a:bodyPr/>
          <a:lstStyle>
            <a:lvl1pPr>
              <a:defRPr/>
            </a:lvl1pPr>
          </a:lstStyle>
          <a:p>
            <a:pPr>
              <a:defRPr/>
            </a:pPr>
            <a:endParaRPr lang="en-US" altLang="en-US" dirty="0"/>
          </a:p>
        </p:txBody>
      </p:sp>
      <p:sp>
        <p:nvSpPr>
          <p:cNvPr id="7" name="Rectangle 5">
            <a:extLst>
              <a:ext uri="{FF2B5EF4-FFF2-40B4-BE49-F238E27FC236}">
                <a16:creationId xmlns:a16="http://schemas.microsoft.com/office/drawing/2014/main" id="{1DBEC565-4F26-4BBD-9033-50837F5109DE}"/>
              </a:ext>
            </a:extLst>
          </p:cNvPr>
          <p:cNvSpPr>
            <a:spLocks noGrp="1" noChangeArrowheads="1"/>
          </p:cNvSpPr>
          <p:nvPr>
            <p:ph type="sldNum" idx="12"/>
          </p:nvPr>
        </p:nvSpPr>
        <p:spPr>
          <a:ln/>
        </p:spPr>
        <p:txBody>
          <a:bodyPr/>
          <a:lstStyle>
            <a:lvl1pPr>
              <a:defRPr/>
            </a:lvl1pPr>
          </a:lstStyle>
          <a:p>
            <a:pPr>
              <a:defRPr/>
            </a:pPr>
            <a:fld id="{7B49FFFA-46BC-41E4-AADD-6DC2CA99D6AC}" type="slidenum">
              <a:rPr lang="en-US" altLang="en-US"/>
              <a:pPr>
                <a:defRPr/>
              </a:pPr>
              <a:t>‹#›</a:t>
            </a:fld>
            <a:endParaRPr lang="en-US" altLang="en-US" dirty="0"/>
          </a:p>
        </p:txBody>
      </p:sp>
    </p:spTree>
    <p:extLst>
      <p:ext uri="{BB962C8B-B14F-4D97-AF65-F5344CB8AC3E}">
        <p14:creationId xmlns:p14="http://schemas.microsoft.com/office/powerpoint/2010/main" val="861572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21AC64D7-5349-4A5E-950A-2F01933DEB23}"/>
              </a:ext>
            </a:extLst>
          </p:cNvPr>
          <p:cNvSpPr>
            <a:spLocks noGrp="1" noChangeArrowheads="1"/>
          </p:cNvSpPr>
          <p:nvPr>
            <p:ph type="dt" idx="10"/>
          </p:nvPr>
        </p:nvSpPr>
        <p:spPr>
          <a:ln/>
        </p:spPr>
        <p:txBody>
          <a:bodyPr/>
          <a:lstStyle>
            <a:lvl1pPr>
              <a:defRPr/>
            </a:lvl1pPr>
          </a:lstStyle>
          <a:p>
            <a:pPr>
              <a:defRPr/>
            </a:pPr>
            <a:endParaRPr lang="en-US" altLang="en-US" dirty="0"/>
          </a:p>
        </p:txBody>
      </p:sp>
      <p:sp>
        <p:nvSpPr>
          <p:cNvPr id="5" name="Rectangle 4">
            <a:extLst>
              <a:ext uri="{FF2B5EF4-FFF2-40B4-BE49-F238E27FC236}">
                <a16:creationId xmlns:a16="http://schemas.microsoft.com/office/drawing/2014/main" id="{0C34565B-7150-4DDD-AF2F-A8D0B18CE05B}"/>
              </a:ext>
            </a:extLst>
          </p:cNvPr>
          <p:cNvSpPr>
            <a:spLocks noGrp="1" noChangeArrowheads="1"/>
          </p:cNvSpPr>
          <p:nvPr>
            <p:ph type="ftr" idx="11"/>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CCE0993A-8A22-4AD7-BC7C-9D9BDDD4347B}"/>
              </a:ext>
            </a:extLst>
          </p:cNvPr>
          <p:cNvSpPr>
            <a:spLocks noGrp="1" noChangeArrowheads="1"/>
          </p:cNvSpPr>
          <p:nvPr>
            <p:ph type="sldNum" idx="12"/>
          </p:nvPr>
        </p:nvSpPr>
        <p:spPr>
          <a:ln/>
        </p:spPr>
        <p:txBody>
          <a:bodyPr/>
          <a:lstStyle>
            <a:lvl1pPr>
              <a:defRPr/>
            </a:lvl1pPr>
          </a:lstStyle>
          <a:p>
            <a:pPr>
              <a:defRPr/>
            </a:pPr>
            <a:fld id="{F9D8561D-BDC1-4DAB-B2D0-4994D4022DFD}" type="slidenum">
              <a:rPr lang="en-US" altLang="en-US"/>
              <a:pPr>
                <a:defRPr/>
              </a:pPr>
              <a:t>‹#›</a:t>
            </a:fld>
            <a:endParaRPr lang="en-US" altLang="en-US" dirty="0"/>
          </a:p>
        </p:txBody>
      </p:sp>
    </p:spTree>
    <p:extLst>
      <p:ext uri="{BB962C8B-B14F-4D97-AF65-F5344CB8AC3E}">
        <p14:creationId xmlns:p14="http://schemas.microsoft.com/office/powerpoint/2010/main" val="1960947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4088" y="301625"/>
            <a:ext cx="2266950" cy="64531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3238" y="301625"/>
            <a:ext cx="6648450" cy="64531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7FA5BF69-200E-4B94-8534-57AEACDB541A}"/>
              </a:ext>
            </a:extLst>
          </p:cNvPr>
          <p:cNvSpPr>
            <a:spLocks noGrp="1" noChangeArrowheads="1"/>
          </p:cNvSpPr>
          <p:nvPr>
            <p:ph type="dt" idx="10"/>
          </p:nvPr>
        </p:nvSpPr>
        <p:spPr>
          <a:ln/>
        </p:spPr>
        <p:txBody>
          <a:bodyPr/>
          <a:lstStyle>
            <a:lvl1pPr>
              <a:defRPr/>
            </a:lvl1pPr>
          </a:lstStyle>
          <a:p>
            <a:pPr>
              <a:defRPr/>
            </a:pPr>
            <a:endParaRPr lang="en-US" altLang="en-US" dirty="0"/>
          </a:p>
        </p:txBody>
      </p:sp>
      <p:sp>
        <p:nvSpPr>
          <p:cNvPr id="5" name="Rectangle 4">
            <a:extLst>
              <a:ext uri="{FF2B5EF4-FFF2-40B4-BE49-F238E27FC236}">
                <a16:creationId xmlns:a16="http://schemas.microsoft.com/office/drawing/2014/main" id="{39845759-E207-4F80-A442-230D44360C47}"/>
              </a:ext>
            </a:extLst>
          </p:cNvPr>
          <p:cNvSpPr>
            <a:spLocks noGrp="1" noChangeArrowheads="1"/>
          </p:cNvSpPr>
          <p:nvPr>
            <p:ph type="ftr" idx="11"/>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61E822E9-D4DC-4208-8EE8-C6AF1D8B95F4}"/>
              </a:ext>
            </a:extLst>
          </p:cNvPr>
          <p:cNvSpPr>
            <a:spLocks noGrp="1" noChangeArrowheads="1"/>
          </p:cNvSpPr>
          <p:nvPr>
            <p:ph type="sldNum" idx="12"/>
          </p:nvPr>
        </p:nvSpPr>
        <p:spPr>
          <a:ln/>
        </p:spPr>
        <p:txBody>
          <a:bodyPr/>
          <a:lstStyle>
            <a:lvl1pPr>
              <a:defRPr/>
            </a:lvl1pPr>
          </a:lstStyle>
          <a:p>
            <a:pPr>
              <a:defRPr/>
            </a:pPr>
            <a:fld id="{2FC9F823-1616-4112-BD34-1F6EB38E9D71}" type="slidenum">
              <a:rPr lang="en-US" altLang="en-US"/>
              <a:pPr>
                <a:defRPr/>
              </a:pPr>
              <a:t>‹#›</a:t>
            </a:fld>
            <a:endParaRPr lang="en-US" altLang="en-US" dirty="0"/>
          </a:p>
        </p:txBody>
      </p:sp>
    </p:spTree>
    <p:extLst>
      <p:ext uri="{BB962C8B-B14F-4D97-AF65-F5344CB8AC3E}">
        <p14:creationId xmlns:p14="http://schemas.microsoft.com/office/powerpoint/2010/main" val="1145544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BFC3F3B7-AAD2-4CE9-BFE9-F5910591ED09}"/>
              </a:ext>
            </a:extLst>
          </p:cNvPr>
          <p:cNvSpPr>
            <a:spLocks noGrp="1" noChangeArrowheads="1"/>
          </p:cNvSpPr>
          <p:nvPr>
            <p:ph type="title"/>
          </p:nvPr>
        </p:nvSpPr>
        <p:spPr bwMode="auto">
          <a:xfrm>
            <a:off x="503238" y="301625"/>
            <a:ext cx="9067800" cy="1258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027" name="Rectangle 2">
            <a:extLst>
              <a:ext uri="{FF2B5EF4-FFF2-40B4-BE49-F238E27FC236}">
                <a16:creationId xmlns:a16="http://schemas.microsoft.com/office/drawing/2014/main" id="{F826FA2A-D3EB-4D88-9D9B-213A3B5FBFCA}"/>
              </a:ext>
            </a:extLst>
          </p:cNvPr>
          <p:cNvSpPr>
            <a:spLocks noGrp="1" noChangeArrowheads="1"/>
          </p:cNvSpPr>
          <p:nvPr>
            <p:ph type="body" idx="1"/>
          </p:nvPr>
        </p:nvSpPr>
        <p:spPr bwMode="auto">
          <a:xfrm>
            <a:off x="503238" y="1768475"/>
            <a:ext cx="9067800" cy="4986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08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2" name="Rectangle 3">
            <a:extLst>
              <a:ext uri="{FF2B5EF4-FFF2-40B4-BE49-F238E27FC236}">
                <a16:creationId xmlns:a16="http://schemas.microsoft.com/office/drawing/2014/main" id="{CD9AC140-F990-44A2-8853-EDF0D718049B}"/>
              </a:ext>
            </a:extLst>
          </p:cNvPr>
          <p:cNvSpPr>
            <a:spLocks noGrp="1" noChangeArrowheads="1"/>
          </p:cNvSpPr>
          <p:nvPr>
            <p:ph type="dt"/>
          </p:nvPr>
        </p:nvSpPr>
        <p:spPr bwMode="auto">
          <a:xfrm>
            <a:off x="503238" y="6886575"/>
            <a:ext cx="2344737" cy="517525"/>
          </a:xfrm>
          <a:prstGeom prst="rect">
            <a:avLst/>
          </a:prstGeom>
          <a:noFill/>
          <a:ln>
            <a:noFill/>
          </a:ln>
          <a:effectLst/>
        </p:spPr>
        <p:txBody>
          <a:bodyPr vert="horz" wrap="square" lIns="0" tIns="0" rIns="0" bIns="0" numCol="1" anchor="t" anchorCtr="0" compatLnSpc="1">
            <a:prstTxWarp prst="textNoShape">
              <a:avLst/>
            </a:prstTxWarp>
          </a:bodyPr>
          <a:lstStyle>
            <a:lvl1pPr eaLnBrk="1">
              <a:lnSpc>
                <a:spcPct val="93000"/>
              </a:lnSpc>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defRPr>
            </a:lvl1pPr>
          </a:lstStyle>
          <a:p>
            <a:pPr>
              <a:defRPr/>
            </a:pPr>
            <a:endParaRPr lang="en-US" altLang="en-US" dirty="0"/>
          </a:p>
        </p:txBody>
      </p:sp>
      <p:sp>
        <p:nvSpPr>
          <p:cNvPr id="1028" name="Rectangle 4">
            <a:extLst>
              <a:ext uri="{FF2B5EF4-FFF2-40B4-BE49-F238E27FC236}">
                <a16:creationId xmlns:a16="http://schemas.microsoft.com/office/drawing/2014/main" id="{390F8B1C-8DFC-4CC7-AF0A-FC07120E17CD}"/>
              </a:ext>
            </a:extLst>
          </p:cNvPr>
          <p:cNvSpPr>
            <a:spLocks noGrp="1" noChangeArrowheads="1"/>
          </p:cNvSpPr>
          <p:nvPr>
            <p:ph type="ftr"/>
          </p:nvPr>
        </p:nvSpPr>
        <p:spPr bwMode="auto">
          <a:xfrm>
            <a:off x="3448050" y="6886575"/>
            <a:ext cx="3192463" cy="517525"/>
          </a:xfrm>
          <a:prstGeom prst="rect">
            <a:avLst/>
          </a:prstGeom>
          <a:noFill/>
          <a:ln>
            <a:noFill/>
          </a:ln>
          <a:effectLst/>
        </p:spPr>
        <p:txBody>
          <a:bodyPr vert="horz" wrap="square" lIns="0" tIns="0" rIns="0" bIns="0" numCol="1" anchor="t" anchorCtr="0" compatLnSpc="1">
            <a:prstTxWarp prst="textNoShape">
              <a:avLst/>
            </a:prstTxWarp>
          </a:bodyPr>
          <a:lstStyle>
            <a:lvl1pPr eaLnBrk="1">
              <a:lnSpc>
                <a:spcPct val="93000"/>
              </a:lnSpc>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defRPr>
            </a:lvl1pPr>
          </a:lstStyle>
          <a:p>
            <a:pPr>
              <a:defRPr/>
            </a:pPr>
            <a:endParaRPr lang="en-US" altLang="en-US" dirty="0"/>
          </a:p>
        </p:txBody>
      </p:sp>
      <p:sp>
        <p:nvSpPr>
          <p:cNvPr id="1029" name="Rectangle 5">
            <a:extLst>
              <a:ext uri="{FF2B5EF4-FFF2-40B4-BE49-F238E27FC236}">
                <a16:creationId xmlns:a16="http://schemas.microsoft.com/office/drawing/2014/main" id="{FF742C8E-3FBE-4DE3-A45A-1E36E1B31C20}"/>
              </a:ext>
            </a:extLst>
          </p:cNvPr>
          <p:cNvSpPr>
            <a:spLocks noGrp="1" noChangeArrowheads="1"/>
          </p:cNvSpPr>
          <p:nvPr>
            <p:ph type="sldNum"/>
          </p:nvPr>
        </p:nvSpPr>
        <p:spPr bwMode="auto">
          <a:xfrm>
            <a:off x="7227888" y="6886575"/>
            <a:ext cx="2344737" cy="517525"/>
          </a:xfrm>
          <a:prstGeom prst="rect">
            <a:avLst/>
          </a:prstGeom>
          <a:noFill/>
          <a:ln>
            <a:noFill/>
          </a:ln>
          <a:effectLst/>
        </p:spPr>
        <p:txBody>
          <a:bodyPr vert="horz" wrap="square" lIns="0" tIns="0" rIns="0" bIns="0" numCol="1" anchor="t" anchorCtr="0" compatLnSpc="1">
            <a:prstTxWarp prst="textNoShape">
              <a:avLst/>
            </a:prstTxWarp>
          </a:bodyPr>
          <a:lstStyle>
            <a:lvl1pPr eaLnBrk="1">
              <a:lnSpc>
                <a:spcPct val="93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mtClean="0">
                <a:solidFill>
                  <a:srgbClr val="000000"/>
                </a:solidFill>
              </a:defRPr>
            </a:lvl1pPr>
          </a:lstStyle>
          <a:p>
            <a:pPr>
              <a:defRPr/>
            </a:pPr>
            <a:fld id="{6FF1A0DF-3E65-4B29-8E2E-9D2CFC7A604F}"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kern="1200">
          <a:solidFill>
            <a:srgbClr val="000000"/>
          </a:solidFill>
          <a:latin typeface="+mj-lt"/>
          <a:ea typeface="+mj-ea"/>
          <a:cs typeface="+mj-cs"/>
        </a:defRPr>
      </a:lvl1pPr>
      <a:lvl2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2pPr>
      <a:lvl3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3pPr>
      <a:lvl4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4pPr>
      <a:lvl5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9pPr>
    </p:titleStyle>
    <p:bodyStyle>
      <a:lvl1pPr marL="342900" indent="-342900" algn="l" defTabSz="457200" rtl="0" eaLnBrk="0" fontAlgn="base" hangingPunct="0">
        <a:lnSpc>
          <a:spcPct val="93000"/>
        </a:lnSpc>
        <a:spcBef>
          <a:spcPct val="0"/>
        </a:spcBef>
        <a:spcAft>
          <a:spcPts val="14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57200"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57200"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57200"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57200"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guides.uflib.ufl.edu/VPN_Instructions" TargetMode="External"/><Relationship Id="rId2" Type="http://schemas.openxmlformats.org/officeDocument/2006/relationships/hyperlink" Target="http://www.uflib.ufl.edu/" TargetMode="Externa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www.uflib.ufl.edu/"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3.emf"/></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hyperlink" Target="http://www.uflib.ufl.edu/"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3.emf"/><Relationship Id="rId4" Type="http://schemas.openxmlformats.org/officeDocument/2006/relationships/hyperlink" Target="http://www.google.com/scholar"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uflib.ufl.edu/specialist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
            <a:extLst>
              <a:ext uri="{FF2B5EF4-FFF2-40B4-BE49-F238E27FC236}">
                <a16:creationId xmlns:a16="http://schemas.microsoft.com/office/drawing/2014/main" id="{A229B2B4-EF15-46BD-A920-0BB52ACF45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4163" y="1828800"/>
            <a:ext cx="7248525" cy="18383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5" name="Text Box 2">
            <a:extLst>
              <a:ext uri="{FF2B5EF4-FFF2-40B4-BE49-F238E27FC236}">
                <a16:creationId xmlns:a16="http://schemas.microsoft.com/office/drawing/2014/main" id="{1A6EE7ED-5B8F-4A7A-8895-25285F42460C}"/>
              </a:ext>
            </a:extLst>
          </p:cNvPr>
          <p:cNvSpPr txBox="1">
            <a:spLocks noChangeArrowheads="1"/>
          </p:cNvSpPr>
          <p:nvPr/>
        </p:nvSpPr>
        <p:spPr bwMode="auto">
          <a:xfrm>
            <a:off x="1930400" y="4102100"/>
            <a:ext cx="7861300" cy="947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723900" algn="l"/>
                <a:tab pos="1447800" algn="l"/>
                <a:tab pos="2171700" algn="l"/>
                <a:tab pos="2895600" algn="l"/>
                <a:tab pos="3619500" algn="l"/>
                <a:tab pos="4343400" algn="l"/>
                <a:tab pos="5067300" algn="l"/>
                <a:tab pos="5791200" algn="l"/>
                <a:tab pos="6515100" algn="l"/>
                <a:tab pos="7239000" algn="l"/>
              </a:tabLst>
              <a:defRPr>
                <a:solidFill>
                  <a:schemeClr val="bg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chemeClr val="bg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chemeClr val="bg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chemeClr val="bg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chemeClr val="bg1"/>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a:solidFill>
                  <a:schemeClr val="bg1"/>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a:solidFill>
                  <a:schemeClr val="bg1"/>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a:solidFill>
                  <a:schemeClr val="bg1"/>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a:solidFill>
                  <a:schemeClr val="bg1"/>
                </a:solidFill>
                <a:latin typeface="Arial" panose="020B0604020202020204" pitchFamily="34" charset="0"/>
                <a:ea typeface="Microsoft YaHei" panose="020B0503020204020204" pitchFamily="34" charset="-122"/>
              </a:defRPr>
            </a:lvl9pPr>
          </a:lstStyle>
          <a:p>
            <a:pPr hangingPunct="1"/>
            <a:r>
              <a:rPr lang="en-US" altLang="en-US" sz="2800" dirty="0">
                <a:solidFill>
                  <a:srgbClr val="000000"/>
                </a:solidFill>
              </a:rPr>
              <a:t>                     </a:t>
            </a:r>
            <a:r>
              <a:rPr lang="en-US" altLang="en-US" sz="2800" dirty="0">
                <a:solidFill>
                  <a:srgbClr val="000000"/>
                </a:solidFill>
                <a:latin typeface="Calibri" panose="020F0502020204030204" pitchFamily="34" charset="0"/>
              </a:rPr>
              <a:t>David Schwieder, Ph.D. </a:t>
            </a:r>
          </a:p>
          <a:p>
            <a:pPr hangingPunct="1"/>
            <a:r>
              <a:rPr lang="en-US" altLang="en-US" sz="2800" dirty="0">
                <a:solidFill>
                  <a:srgbClr val="000000"/>
                </a:solidFill>
                <a:latin typeface="Calibri" panose="020F0502020204030204" pitchFamily="34" charset="0"/>
              </a:rPr>
              <a:t>                          </a:t>
            </a:r>
            <a:r>
              <a:rPr lang="en-US" altLang="en-US" sz="2000" dirty="0">
                <a:solidFill>
                  <a:srgbClr val="000000"/>
                </a:solidFill>
                <a:latin typeface="Calibri" panose="020F0502020204030204" pitchFamily="34" charset="0"/>
              </a:rPr>
              <a:t>dschwieder@uflib.ufl.edu</a:t>
            </a:r>
            <a:r>
              <a:rPr lang="en-US" altLang="en-US" sz="2800" dirty="0">
                <a:solidFill>
                  <a:srgbClr val="000000"/>
                </a:solidFill>
                <a:latin typeface="Calibri" panose="020F0502020204030204" pitchFamily="34" charset="0"/>
              </a:rPr>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a:extLst>
              <a:ext uri="{FF2B5EF4-FFF2-40B4-BE49-F238E27FC236}">
                <a16:creationId xmlns:a16="http://schemas.microsoft.com/office/drawing/2014/main" id="{2CF35546-F93B-4DF8-95BC-45DB9B958F6C}"/>
              </a:ext>
            </a:extLst>
          </p:cNvPr>
          <p:cNvSpPr txBox="1">
            <a:spLocks noChangeArrowheads="1"/>
          </p:cNvSpPr>
          <p:nvPr/>
        </p:nvSpPr>
        <p:spPr bwMode="auto">
          <a:xfrm>
            <a:off x="-446088" y="2193925"/>
            <a:ext cx="11053763" cy="1457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73224"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bg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bg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bg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bg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bg1"/>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bg1"/>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bg1"/>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bg1"/>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bg1"/>
                </a:solidFill>
                <a:latin typeface="Arial" panose="020B0604020202020204" pitchFamily="34" charset="0"/>
                <a:ea typeface="Microsoft YaHei" panose="020B0503020204020204" pitchFamily="34" charset="-122"/>
              </a:defRPr>
            </a:lvl9pPr>
          </a:lstStyle>
          <a:p>
            <a:pPr algn="ctr"/>
            <a:r>
              <a:rPr lang="en-US" altLang="en-US" sz="4000" i="1" dirty="0">
                <a:solidFill>
                  <a:srgbClr val="000000"/>
                </a:solidFill>
                <a:latin typeface="Calibri" panose="020F0502020204030204" pitchFamily="34" charset="0"/>
                <a:cs typeface="Calibri" panose="020F0502020204030204" pitchFamily="34" charset="0"/>
              </a:rPr>
              <a:t>Expert Scholarly Information Search</a:t>
            </a:r>
          </a:p>
          <a:p>
            <a:pPr algn="ctr"/>
            <a:r>
              <a:rPr lang="en-US" altLang="en-US" sz="4000" i="1" dirty="0">
                <a:solidFill>
                  <a:srgbClr val="000000"/>
                </a:solidFill>
                <a:latin typeface="Calibri" panose="020F0502020204030204" pitchFamily="34" charset="0"/>
                <a:cs typeface="Calibri" panose="020F0502020204030204" pitchFamily="34" charset="0"/>
              </a:rPr>
              <a:t>  </a:t>
            </a:r>
          </a:p>
          <a:p>
            <a:pPr algn="ctr"/>
            <a:r>
              <a:rPr lang="en-US" altLang="en-US" sz="4000" i="1" dirty="0">
                <a:solidFill>
                  <a:srgbClr val="000000"/>
                </a:solidFill>
                <a:latin typeface="Calibri" panose="020F0502020204030204" pitchFamily="34" charset="0"/>
                <a:cs typeface="Calibri" panose="020F0502020204030204" pitchFamily="34" charset="0"/>
              </a:rPr>
              <a:t>Finding the Sources You Need </a:t>
            </a:r>
          </a:p>
          <a:p>
            <a:pPr algn="ctr"/>
            <a:r>
              <a:rPr lang="en-US" altLang="en-US" sz="4000" i="1" dirty="0">
                <a:solidFill>
                  <a:srgbClr val="000000"/>
                </a:solidFill>
                <a:latin typeface="Calibri" panose="020F0502020204030204" pitchFamily="34" charset="0"/>
                <a:cs typeface="Calibri" panose="020F0502020204030204" pitchFamily="34" charset="0"/>
              </a:rPr>
              <a:t>in the Library and on the Web</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1">
            <a:extLst>
              <a:ext uri="{FF2B5EF4-FFF2-40B4-BE49-F238E27FC236}">
                <a16:creationId xmlns:a16="http://schemas.microsoft.com/office/drawing/2014/main" id="{91E88B00-8AA9-46E7-9FC0-84BFA0A937AA}"/>
              </a:ext>
            </a:extLst>
          </p:cNvPr>
          <p:cNvSpPr txBox="1">
            <a:spLocks noChangeArrowheads="1"/>
          </p:cNvSpPr>
          <p:nvPr/>
        </p:nvSpPr>
        <p:spPr bwMode="auto">
          <a:xfrm>
            <a:off x="1154113" y="3543300"/>
            <a:ext cx="7391400"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1400" b="1" dirty="0">
                <a:solidFill>
                  <a:srgbClr val="FF0000"/>
                </a:solidFill>
                <a:latin typeface="Times New Roman" panose="02020603050405020304" pitchFamily="18" charset="0"/>
                <a:ea typeface="SimSun" panose="02010600030101010101" pitchFamily="2" charset="-122"/>
              </a:rPr>
              <a:t>IMPORTANT NOTE: Many types of library materials are now online in electronic form. This includes e-books, theses and dissertations, and virtually all journal articles. You can access these directly when you are on campus, but to access these materials from off-campus, you will have to log into the UF computer network. To do so, go to the Library home page, </a:t>
            </a:r>
            <a:r>
              <a:rPr lang="en-US" altLang="en-US" sz="1400" u="sng" dirty="0">
                <a:solidFill>
                  <a:schemeClr val="accent2"/>
                </a:solidFill>
                <a:latin typeface="Times New Roman" panose="02020603050405020304" pitchFamily="18" charset="0"/>
                <a:ea typeface="SimSun" panose="02010600030101010101" pitchFamily="2" charset="-122"/>
                <a:hlinkClick r:id="rId2">
                  <a:extLst>
                    <a:ext uri="{A12FA001-AC4F-418D-AE19-62706E023703}">
                      <ahyp:hlinkClr xmlns:ahyp="http://schemas.microsoft.com/office/drawing/2018/hyperlinkcolor" val="tx"/>
                    </a:ext>
                  </a:extLst>
                </a:hlinkClick>
              </a:rPr>
              <a:t>www.uflib.ufl.edu</a:t>
            </a:r>
            <a:r>
              <a:rPr lang="en-US" altLang="en-US" sz="1400" dirty="0">
                <a:solidFill>
                  <a:schemeClr val="accent2"/>
                </a:solidFill>
                <a:latin typeface="Times New Roman" panose="02020603050405020304" pitchFamily="18" charset="0"/>
                <a:ea typeface="SimSun" panose="02010600030101010101" pitchFamily="2" charset="-122"/>
              </a:rPr>
              <a:t> </a:t>
            </a:r>
            <a:r>
              <a:rPr lang="en-US" altLang="en-US" sz="1400" b="1" dirty="0">
                <a:solidFill>
                  <a:srgbClr val="FF0000"/>
                </a:solidFill>
                <a:latin typeface="Times New Roman" panose="02020603050405020304" pitchFamily="18" charset="0"/>
                <a:ea typeface="SimSun" panose="02010600030101010101" pitchFamily="2" charset="-122"/>
              </a:rPr>
              <a:t>and </a:t>
            </a:r>
            <a:r>
              <a:rPr lang="en-US" altLang="en-US" sz="1400" b="1" u="sng" dirty="0">
                <a:solidFill>
                  <a:srgbClr val="FF0000"/>
                </a:solidFill>
                <a:latin typeface="Times New Roman" panose="02020603050405020304" pitchFamily="18" charset="0"/>
                <a:ea typeface="SimSun" panose="02010600030101010101" pitchFamily="2" charset="-122"/>
              </a:rPr>
              <a:t>put your cursor over</a:t>
            </a:r>
            <a:r>
              <a:rPr lang="en-US" altLang="en-US" sz="1400" b="1" dirty="0">
                <a:solidFill>
                  <a:srgbClr val="FF0000"/>
                </a:solidFill>
                <a:latin typeface="Times New Roman" panose="02020603050405020304" pitchFamily="18" charset="0"/>
                <a:ea typeface="SimSun" panose="02010600030101010101" pitchFamily="2" charset="-122"/>
              </a:rPr>
              <a:t> “Using the Libraries,” then click “Off-Campus access.” </a:t>
            </a:r>
            <a:endParaRPr lang="en-US" altLang="en-US" sz="1400" dirty="0">
              <a:latin typeface="Times New Roman" panose="02020603050405020304" pitchFamily="18" charset="0"/>
              <a:ea typeface="SimSun" panose="02010600030101010101" pitchFamily="2" charset="-122"/>
            </a:endParaRPr>
          </a:p>
          <a:p>
            <a:r>
              <a:rPr lang="en-US" altLang="en-US" sz="1400" dirty="0">
                <a:latin typeface="Times New Roman" panose="02020603050405020304" pitchFamily="18" charset="0"/>
                <a:ea typeface="SimSun" panose="02010600030101010101" pitchFamily="2" charset="-122"/>
              </a:rPr>
              <a:t> </a:t>
            </a:r>
          </a:p>
          <a:p>
            <a:r>
              <a:rPr lang="en-US" altLang="en-US" sz="1400" b="1" dirty="0">
                <a:solidFill>
                  <a:srgbClr val="FF0000"/>
                </a:solidFill>
                <a:latin typeface="Times New Roman" panose="02020603050405020304" pitchFamily="18" charset="0"/>
                <a:ea typeface="SimSun" panose="02010600030101010101" pitchFamily="2" charset="-122"/>
              </a:rPr>
              <a:t>On the right, you will see a download link for the UF Virtual Private Network (VPN), a program that will allow you to connect with the UF network.  You will have to download a small piece of program software, and install it on your computer (much like doing this with Adobe Acrobat Reader or Flash on a PC).  </a:t>
            </a:r>
            <a:endParaRPr lang="en-US" altLang="en-US" sz="1400" dirty="0">
              <a:latin typeface="Times New Roman" panose="02020603050405020304" pitchFamily="18" charset="0"/>
              <a:ea typeface="SimSun" panose="02010600030101010101" pitchFamily="2" charset="-122"/>
            </a:endParaRPr>
          </a:p>
          <a:p>
            <a:r>
              <a:rPr lang="en-US" altLang="en-US" sz="1400" b="1" dirty="0">
                <a:solidFill>
                  <a:srgbClr val="FF0000"/>
                </a:solidFill>
                <a:latin typeface="Times New Roman" panose="02020603050405020304" pitchFamily="18" charset="0"/>
                <a:ea typeface="SimSun" panose="02010600030101010101" pitchFamily="2" charset="-122"/>
              </a:rPr>
              <a:t> </a:t>
            </a:r>
            <a:endParaRPr lang="en-US" altLang="en-US" sz="1400" dirty="0">
              <a:latin typeface="Times New Roman" panose="02020603050405020304" pitchFamily="18" charset="0"/>
              <a:ea typeface="SimSun" panose="02010600030101010101" pitchFamily="2" charset="-122"/>
            </a:endParaRPr>
          </a:p>
          <a:p>
            <a:r>
              <a:rPr lang="en-US" altLang="en-US" sz="1400" b="1" dirty="0">
                <a:solidFill>
                  <a:srgbClr val="FF0000"/>
                </a:solidFill>
                <a:latin typeface="Times New Roman" panose="02020603050405020304" pitchFamily="18" charset="0"/>
                <a:ea typeface="SimSun" panose="02010600030101010101" pitchFamily="2" charset="-122"/>
              </a:rPr>
              <a:t>Instructions for downloading and installing the VPN are at:</a:t>
            </a:r>
            <a:endParaRPr lang="en-US" altLang="en-US" sz="1400" dirty="0">
              <a:latin typeface="Times New Roman" panose="02020603050405020304" pitchFamily="18" charset="0"/>
              <a:ea typeface="SimSun" panose="02010600030101010101" pitchFamily="2" charset="-122"/>
            </a:endParaRPr>
          </a:p>
          <a:p>
            <a:r>
              <a:rPr lang="en-US" altLang="en-US" sz="1400" b="1" dirty="0">
                <a:solidFill>
                  <a:srgbClr val="FF0000"/>
                </a:solidFill>
                <a:latin typeface="Times New Roman" panose="02020603050405020304" pitchFamily="18" charset="0"/>
                <a:ea typeface="SimSun" panose="02010600030101010101" pitchFamily="2" charset="-122"/>
              </a:rPr>
              <a:t> </a:t>
            </a:r>
            <a:endParaRPr lang="en-US" altLang="en-US" sz="1400" dirty="0">
              <a:latin typeface="Times New Roman" panose="02020603050405020304" pitchFamily="18" charset="0"/>
              <a:ea typeface="SimSun" panose="02010600030101010101" pitchFamily="2" charset="-122"/>
            </a:endParaRPr>
          </a:p>
          <a:p>
            <a:r>
              <a:rPr lang="en-US" altLang="en-US" sz="1400" u="sng" dirty="0">
                <a:solidFill>
                  <a:schemeClr val="accent2"/>
                </a:solidFill>
                <a:latin typeface="Times New Roman" panose="02020603050405020304" pitchFamily="18" charset="0"/>
                <a:ea typeface="SimSun" panose="02010600030101010101" pitchFamily="2" charset="-122"/>
                <a:hlinkClick r:id="rId3">
                  <a:extLst>
                    <a:ext uri="{A12FA001-AC4F-418D-AE19-62706E023703}">
                      <ahyp:hlinkClr xmlns:ahyp="http://schemas.microsoft.com/office/drawing/2018/hyperlinkcolor" val="tx"/>
                    </a:ext>
                  </a:extLst>
                </a:hlinkClick>
              </a:rPr>
              <a:t>https://guides.uflib.ufl.edu/VPN_Instructions</a:t>
            </a:r>
            <a:endParaRPr lang="en-US" altLang="en-US" sz="1400" dirty="0">
              <a:solidFill>
                <a:schemeClr val="accent2"/>
              </a:solidFill>
              <a:latin typeface="Times New Roman" panose="02020603050405020304" pitchFamily="18" charset="0"/>
              <a:ea typeface="SimSun" panose="02010600030101010101" pitchFamily="2" charset="-122"/>
            </a:endParaRPr>
          </a:p>
          <a:p>
            <a:r>
              <a:rPr lang="en-US" altLang="en-US" sz="1400" b="1" i="1" dirty="0">
                <a:solidFill>
                  <a:srgbClr val="FF0000"/>
                </a:solidFill>
                <a:latin typeface="Times New Roman" panose="02020603050405020304" pitchFamily="18" charset="0"/>
                <a:ea typeface="SimSun" panose="02010600030101010101" pitchFamily="2" charset="-122"/>
              </a:rPr>
              <a:t> </a:t>
            </a:r>
            <a:endParaRPr lang="en-US" altLang="en-US" sz="1400" dirty="0">
              <a:latin typeface="Times New Roman" panose="02020603050405020304" pitchFamily="18" charset="0"/>
              <a:ea typeface="SimSun" panose="02010600030101010101" pitchFamily="2" charset="-122"/>
            </a:endParaRPr>
          </a:p>
          <a:p>
            <a:endParaRPr lang="en-US" altLang="en-US" dirty="0"/>
          </a:p>
        </p:txBody>
      </p:sp>
      <p:sp>
        <p:nvSpPr>
          <p:cNvPr id="7171" name="TextBox 6">
            <a:extLst>
              <a:ext uri="{FF2B5EF4-FFF2-40B4-BE49-F238E27FC236}">
                <a16:creationId xmlns:a16="http://schemas.microsoft.com/office/drawing/2014/main" id="{6F531DBB-0352-4986-B94C-218E147DCEDE}"/>
              </a:ext>
            </a:extLst>
          </p:cNvPr>
          <p:cNvSpPr txBox="1">
            <a:spLocks noChangeArrowheads="1"/>
          </p:cNvSpPr>
          <p:nvPr/>
        </p:nvSpPr>
        <p:spPr bwMode="auto">
          <a:xfrm>
            <a:off x="6508750" y="1714500"/>
            <a:ext cx="20574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dirty="0">
                <a:solidFill>
                  <a:schemeClr val="tx1"/>
                </a:solidFill>
              </a:rPr>
              <a:t>         The </a:t>
            </a:r>
          </a:p>
          <a:p>
            <a:r>
              <a:rPr lang="en-US" altLang="en-US" dirty="0">
                <a:solidFill>
                  <a:schemeClr val="tx1"/>
                </a:solidFill>
              </a:rPr>
              <a:t>    </a:t>
            </a:r>
            <a:r>
              <a:rPr lang="en-US" altLang="en-US" sz="2400" dirty="0">
                <a:solidFill>
                  <a:schemeClr val="tx1"/>
                </a:solidFill>
              </a:rPr>
              <a:t>LIBRARY</a:t>
            </a:r>
          </a:p>
        </p:txBody>
      </p:sp>
      <p:cxnSp>
        <p:nvCxnSpPr>
          <p:cNvPr id="7172" name="Straight Arrow Connector 8">
            <a:extLst>
              <a:ext uri="{FF2B5EF4-FFF2-40B4-BE49-F238E27FC236}">
                <a16:creationId xmlns:a16="http://schemas.microsoft.com/office/drawing/2014/main" id="{25397126-6F4B-45C4-911B-DECAE6AB9A3B}"/>
              </a:ext>
            </a:extLst>
          </p:cNvPr>
          <p:cNvCxnSpPr>
            <a:cxnSpLocks noChangeShapeType="1"/>
          </p:cNvCxnSpPr>
          <p:nvPr/>
        </p:nvCxnSpPr>
        <p:spPr bwMode="auto">
          <a:xfrm>
            <a:off x="2144713" y="2027238"/>
            <a:ext cx="1554162" cy="0"/>
          </a:xfrm>
          <a:prstGeom prst="straightConnector1">
            <a:avLst/>
          </a:prstGeom>
          <a:noFill/>
          <a:ln w="9525" algn="ctr">
            <a:solidFill>
              <a:schemeClr val="tx1"/>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73" name="Straight Arrow Connector 11">
            <a:extLst>
              <a:ext uri="{FF2B5EF4-FFF2-40B4-BE49-F238E27FC236}">
                <a16:creationId xmlns:a16="http://schemas.microsoft.com/office/drawing/2014/main" id="{D7423A8B-0A34-4CD9-852A-593FCC454BD7}"/>
              </a:ext>
            </a:extLst>
          </p:cNvPr>
          <p:cNvCxnSpPr>
            <a:cxnSpLocks noChangeShapeType="1"/>
          </p:cNvCxnSpPr>
          <p:nvPr/>
        </p:nvCxnSpPr>
        <p:spPr bwMode="auto">
          <a:xfrm>
            <a:off x="5213350" y="2014538"/>
            <a:ext cx="1295400" cy="0"/>
          </a:xfrm>
          <a:prstGeom prst="straightConnector1">
            <a:avLst/>
          </a:prstGeom>
          <a:noFill/>
          <a:ln w="9525" algn="ctr">
            <a:solidFill>
              <a:schemeClr val="tx1"/>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74" name="TextBox 12">
            <a:extLst>
              <a:ext uri="{FF2B5EF4-FFF2-40B4-BE49-F238E27FC236}">
                <a16:creationId xmlns:a16="http://schemas.microsoft.com/office/drawing/2014/main" id="{206594C6-C732-4B34-8788-CEB009AA963B}"/>
              </a:ext>
            </a:extLst>
          </p:cNvPr>
          <p:cNvSpPr txBox="1">
            <a:spLocks noChangeArrowheads="1"/>
          </p:cNvSpPr>
          <p:nvPr/>
        </p:nvSpPr>
        <p:spPr bwMode="auto">
          <a:xfrm>
            <a:off x="3836194" y="1750489"/>
            <a:ext cx="23161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dirty="0">
                <a:solidFill>
                  <a:schemeClr val="tx1"/>
                </a:solidFill>
              </a:rPr>
              <a:t>     </a:t>
            </a:r>
            <a:r>
              <a:rPr lang="en-US" altLang="en-US" b="1" dirty="0">
                <a:solidFill>
                  <a:schemeClr val="tx1"/>
                </a:solidFill>
              </a:rPr>
              <a:t>VPN</a:t>
            </a:r>
          </a:p>
          <a:p>
            <a:r>
              <a:rPr lang="en-US" altLang="en-US" b="1" dirty="0">
                <a:solidFill>
                  <a:schemeClr val="tx1"/>
                </a:solidFill>
              </a:rPr>
              <a:t>  Program</a:t>
            </a:r>
          </a:p>
        </p:txBody>
      </p:sp>
      <p:pic>
        <p:nvPicPr>
          <p:cNvPr id="7175" name="Picture 14">
            <a:extLst>
              <a:ext uri="{FF2B5EF4-FFF2-40B4-BE49-F238E27FC236}">
                <a16:creationId xmlns:a16="http://schemas.microsoft.com/office/drawing/2014/main" id="{0BE6A22D-3457-45CF-B279-C9FEFEB517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0313" y="1198563"/>
            <a:ext cx="631825"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194" name="Picture 1">
            <a:extLst>
              <a:ext uri="{FF2B5EF4-FFF2-40B4-BE49-F238E27FC236}">
                <a16:creationId xmlns:a16="http://schemas.microsoft.com/office/drawing/2014/main" id="{723FE412-000F-4F97-8B00-D1B20D9EB8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913" y="2179638"/>
            <a:ext cx="8961437" cy="52117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195" name="Text Box 2">
            <a:extLst>
              <a:ext uri="{FF2B5EF4-FFF2-40B4-BE49-F238E27FC236}">
                <a16:creationId xmlns:a16="http://schemas.microsoft.com/office/drawing/2014/main" id="{CAC24B31-C245-4705-87B4-461A3CAF1946}"/>
              </a:ext>
            </a:extLst>
          </p:cNvPr>
          <p:cNvSpPr txBox="1">
            <a:spLocks noChangeArrowheads="1"/>
          </p:cNvSpPr>
          <p:nvPr/>
        </p:nvSpPr>
        <p:spPr bwMode="auto">
          <a:xfrm>
            <a:off x="1006475" y="854075"/>
            <a:ext cx="8137525" cy="106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Aft>
                <a:spcPts val="1413"/>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eaLnBrk="1">
              <a:spcAft>
                <a:spcPct val="0"/>
              </a:spcAft>
            </a:pPr>
            <a:endParaRPr lang="en-US" altLang="en-US" sz="2400" dirty="0"/>
          </a:p>
          <a:p>
            <a:pPr eaLnBrk="1">
              <a:spcAft>
                <a:spcPct val="0"/>
              </a:spcAft>
            </a:pPr>
            <a:r>
              <a:rPr lang="en-US" altLang="en-US" sz="2400" dirty="0"/>
              <a:t>Basic Elements I. “What to Look For and Where to Look For It” – Scholarly Sources and Resources</a:t>
            </a:r>
          </a:p>
        </p:txBody>
      </p:sp>
      <p:sp>
        <p:nvSpPr>
          <p:cNvPr id="8196" name="Text Box 3">
            <a:extLst>
              <a:ext uri="{FF2B5EF4-FFF2-40B4-BE49-F238E27FC236}">
                <a16:creationId xmlns:a16="http://schemas.microsoft.com/office/drawing/2014/main" id="{7278095E-F9AE-4DE3-BA84-CBB836012B54}"/>
              </a:ext>
            </a:extLst>
          </p:cNvPr>
          <p:cNvSpPr txBox="1">
            <a:spLocks noChangeArrowheads="1"/>
          </p:cNvSpPr>
          <p:nvPr/>
        </p:nvSpPr>
        <p:spPr bwMode="auto">
          <a:xfrm>
            <a:off x="1736725" y="4465638"/>
            <a:ext cx="1828800" cy="1236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Aft>
                <a:spcPts val="1413"/>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eaLnBrk="1">
              <a:spcAft>
                <a:spcPct val="0"/>
              </a:spcAft>
            </a:pPr>
            <a:r>
              <a:rPr lang="en-US" altLang="en-US" sz="1800" dirty="0"/>
              <a:t>     </a:t>
            </a:r>
          </a:p>
        </p:txBody>
      </p:sp>
      <p:sp>
        <p:nvSpPr>
          <p:cNvPr id="8197" name="Text Box 4">
            <a:extLst>
              <a:ext uri="{FF2B5EF4-FFF2-40B4-BE49-F238E27FC236}">
                <a16:creationId xmlns:a16="http://schemas.microsoft.com/office/drawing/2014/main" id="{E12C61E0-A01D-4E18-B351-E2FACCD96D97}"/>
              </a:ext>
            </a:extLst>
          </p:cNvPr>
          <p:cNvSpPr txBox="1">
            <a:spLocks noChangeArrowheads="1"/>
          </p:cNvSpPr>
          <p:nvPr/>
        </p:nvSpPr>
        <p:spPr bwMode="auto">
          <a:xfrm>
            <a:off x="6259513" y="4465638"/>
            <a:ext cx="2362200" cy="160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Aft>
                <a:spcPts val="1413"/>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eaLnBrk="1">
              <a:spcAft>
                <a:spcPct val="0"/>
              </a:spcAft>
            </a:pPr>
            <a:r>
              <a:rPr lang="en-US" altLang="en-US" sz="1800" dirty="0"/>
              <a:t>           </a:t>
            </a:r>
          </a:p>
        </p:txBody>
      </p:sp>
      <p:sp>
        <p:nvSpPr>
          <p:cNvPr id="8198" name="Text Box 5">
            <a:extLst>
              <a:ext uri="{FF2B5EF4-FFF2-40B4-BE49-F238E27FC236}">
                <a16:creationId xmlns:a16="http://schemas.microsoft.com/office/drawing/2014/main" id="{6E4EECA3-3475-4BA3-9FEB-400B48723DC9}"/>
              </a:ext>
            </a:extLst>
          </p:cNvPr>
          <p:cNvSpPr txBox="1">
            <a:spLocks noChangeArrowheads="1"/>
          </p:cNvSpPr>
          <p:nvPr/>
        </p:nvSpPr>
        <p:spPr bwMode="auto">
          <a:xfrm>
            <a:off x="4572000" y="2925763"/>
            <a:ext cx="180975" cy="344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US" altLang="en-US" dirty="0"/>
          </a:p>
        </p:txBody>
      </p:sp>
      <p:sp>
        <p:nvSpPr>
          <p:cNvPr id="8199" name="TextBox 1">
            <a:extLst>
              <a:ext uri="{FF2B5EF4-FFF2-40B4-BE49-F238E27FC236}">
                <a16:creationId xmlns:a16="http://schemas.microsoft.com/office/drawing/2014/main" id="{4480C9A1-3A63-45A4-AA99-F2AA8366CECE}"/>
              </a:ext>
            </a:extLst>
          </p:cNvPr>
          <p:cNvSpPr txBox="1">
            <a:spLocks noChangeArrowheads="1"/>
          </p:cNvSpPr>
          <p:nvPr/>
        </p:nvSpPr>
        <p:spPr bwMode="auto">
          <a:xfrm>
            <a:off x="620713" y="6783388"/>
            <a:ext cx="5486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1200" dirty="0">
                <a:solidFill>
                  <a:schemeClr val="tx1"/>
                </a:solidFill>
              </a:rPr>
              <a:t>Gray Literature consists of formally unpublished material: dissertations, reports, etc.</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Text Box 2">
            <a:extLst>
              <a:ext uri="{FF2B5EF4-FFF2-40B4-BE49-F238E27FC236}">
                <a16:creationId xmlns:a16="http://schemas.microsoft.com/office/drawing/2014/main" id="{B3353CA0-05E2-4798-AE23-3C54234CD14C}"/>
              </a:ext>
            </a:extLst>
          </p:cNvPr>
          <p:cNvSpPr txBox="1">
            <a:spLocks noChangeArrowheads="1"/>
          </p:cNvSpPr>
          <p:nvPr/>
        </p:nvSpPr>
        <p:spPr bwMode="auto">
          <a:xfrm>
            <a:off x="1006475" y="854075"/>
            <a:ext cx="8137525" cy="106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Aft>
                <a:spcPts val="1413"/>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eaLnBrk="1">
              <a:spcAft>
                <a:spcPct val="0"/>
              </a:spcAft>
            </a:pPr>
            <a:r>
              <a:rPr lang="en-US" altLang="en-US" sz="2400" dirty="0"/>
              <a:t>Basic Elements II. Library and Internet Search Engines</a:t>
            </a:r>
          </a:p>
        </p:txBody>
      </p:sp>
      <p:sp>
        <p:nvSpPr>
          <p:cNvPr id="10243" name="Text Box 4">
            <a:extLst>
              <a:ext uri="{FF2B5EF4-FFF2-40B4-BE49-F238E27FC236}">
                <a16:creationId xmlns:a16="http://schemas.microsoft.com/office/drawing/2014/main" id="{B881416F-752E-420F-8A95-A82B4C221496}"/>
              </a:ext>
            </a:extLst>
          </p:cNvPr>
          <p:cNvSpPr txBox="1">
            <a:spLocks noChangeArrowheads="1"/>
          </p:cNvSpPr>
          <p:nvPr/>
        </p:nvSpPr>
        <p:spPr bwMode="auto">
          <a:xfrm>
            <a:off x="6259513" y="4465638"/>
            <a:ext cx="2362200" cy="160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Aft>
                <a:spcPts val="1413"/>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eaLnBrk="1">
              <a:spcAft>
                <a:spcPct val="0"/>
              </a:spcAft>
            </a:pPr>
            <a:r>
              <a:rPr lang="en-US" altLang="en-US" sz="1800" dirty="0"/>
              <a:t>           </a:t>
            </a:r>
          </a:p>
        </p:txBody>
      </p:sp>
      <p:sp>
        <p:nvSpPr>
          <p:cNvPr id="10244" name="Text Box 5">
            <a:extLst>
              <a:ext uri="{FF2B5EF4-FFF2-40B4-BE49-F238E27FC236}">
                <a16:creationId xmlns:a16="http://schemas.microsoft.com/office/drawing/2014/main" id="{B3ED4775-2F42-417D-B0DE-9C3809C5749B}"/>
              </a:ext>
            </a:extLst>
          </p:cNvPr>
          <p:cNvSpPr txBox="1">
            <a:spLocks noChangeArrowheads="1"/>
          </p:cNvSpPr>
          <p:nvPr/>
        </p:nvSpPr>
        <p:spPr bwMode="auto">
          <a:xfrm>
            <a:off x="4572000" y="2925763"/>
            <a:ext cx="180975" cy="344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US" altLang="en-US" dirty="0"/>
          </a:p>
        </p:txBody>
      </p:sp>
      <p:pic>
        <p:nvPicPr>
          <p:cNvPr id="10245" name="Picture 1">
            <a:extLst>
              <a:ext uri="{FF2B5EF4-FFF2-40B4-BE49-F238E27FC236}">
                <a16:creationId xmlns:a16="http://schemas.microsoft.com/office/drawing/2014/main" id="{F908F4C4-5821-4797-AA37-74242B601B0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6475" y="1417638"/>
            <a:ext cx="8029575" cy="370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TextBox 3">
            <a:extLst>
              <a:ext uri="{FF2B5EF4-FFF2-40B4-BE49-F238E27FC236}">
                <a16:creationId xmlns:a16="http://schemas.microsoft.com/office/drawing/2014/main" id="{5954AA59-CC03-4C23-87BF-F6E282C84549}"/>
              </a:ext>
            </a:extLst>
          </p:cNvPr>
          <p:cNvSpPr txBox="1">
            <a:spLocks noChangeArrowheads="1"/>
          </p:cNvSpPr>
          <p:nvPr/>
        </p:nvSpPr>
        <p:spPr bwMode="auto">
          <a:xfrm>
            <a:off x="1382713" y="1798638"/>
            <a:ext cx="22098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dirty="0">
                <a:solidFill>
                  <a:schemeClr val="tx1"/>
                </a:solidFill>
              </a:rPr>
              <a:t>     </a:t>
            </a:r>
          </a:p>
          <a:p>
            <a:endParaRPr lang="en-US" altLang="en-US" dirty="0">
              <a:solidFill>
                <a:schemeClr val="tx1"/>
              </a:solidFill>
            </a:endParaRPr>
          </a:p>
          <a:p>
            <a:r>
              <a:rPr lang="en-US" altLang="en-US" dirty="0">
                <a:solidFill>
                  <a:schemeClr val="tx1"/>
                </a:solidFill>
              </a:rPr>
              <a:t>    </a:t>
            </a:r>
          </a:p>
          <a:p>
            <a:r>
              <a:rPr lang="en-US" altLang="en-US" dirty="0">
                <a:solidFill>
                  <a:schemeClr val="tx1"/>
                </a:solidFill>
              </a:rPr>
              <a:t>    </a:t>
            </a:r>
          </a:p>
          <a:p>
            <a:r>
              <a:rPr lang="en-US" altLang="en-US" dirty="0">
                <a:solidFill>
                  <a:schemeClr val="tx1"/>
                </a:solidFill>
              </a:rPr>
              <a:t>     Library Catalog</a:t>
            </a:r>
          </a:p>
          <a:p>
            <a:r>
              <a:rPr lang="en-US" altLang="en-US" dirty="0">
                <a:solidFill>
                  <a:schemeClr val="tx1"/>
                </a:solidFill>
              </a:rPr>
              <a:t>         Databases</a:t>
            </a:r>
          </a:p>
        </p:txBody>
      </p:sp>
      <p:sp>
        <p:nvSpPr>
          <p:cNvPr id="10247" name="TextBox 4">
            <a:extLst>
              <a:ext uri="{FF2B5EF4-FFF2-40B4-BE49-F238E27FC236}">
                <a16:creationId xmlns:a16="http://schemas.microsoft.com/office/drawing/2014/main" id="{C8581CD6-F1C6-4823-9968-1DE4F274EB78}"/>
              </a:ext>
            </a:extLst>
          </p:cNvPr>
          <p:cNvSpPr txBox="1">
            <a:spLocks noChangeArrowheads="1"/>
          </p:cNvSpPr>
          <p:nvPr/>
        </p:nvSpPr>
        <p:spPr bwMode="auto">
          <a:xfrm>
            <a:off x="6259513" y="1874838"/>
            <a:ext cx="2057400"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dirty="0">
                <a:solidFill>
                  <a:schemeClr val="tx1"/>
                </a:solidFill>
              </a:rPr>
              <a:t>        </a:t>
            </a:r>
          </a:p>
          <a:p>
            <a:endParaRPr lang="en-US" altLang="en-US" dirty="0">
              <a:solidFill>
                <a:schemeClr val="tx1"/>
              </a:solidFill>
            </a:endParaRPr>
          </a:p>
          <a:p>
            <a:endParaRPr lang="en-US" altLang="en-US" dirty="0">
              <a:solidFill>
                <a:schemeClr val="tx1"/>
              </a:solidFill>
            </a:endParaRPr>
          </a:p>
          <a:p>
            <a:r>
              <a:rPr lang="en-US" altLang="en-US" dirty="0">
                <a:solidFill>
                  <a:schemeClr val="tx1"/>
                </a:solidFill>
              </a:rPr>
              <a:t>   </a:t>
            </a:r>
          </a:p>
          <a:p>
            <a:r>
              <a:rPr lang="en-US" altLang="en-US" dirty="0">
                <a:solidFill>
                  <a:schemeClr val="tx1"/>
                </a:solidFill>
              </a:rPr>
              <a:t>         Google</a:t>
            </a:r>
          </a:p>
          <a:p>
            <a:r>
              <a:rPr lang="en-US" altLang="en-US" dirty="0">
                <a:solidFill>
                  <a:schemeClr val="tx1"/>
                </a:solidFill>
              </a:rPr>
              <a:t>   Google Scholar</a:t>
            </a:r>
          </a:p>
          <a:p>
            <a:r>
              <a:rPr lang="en-US" altLang="en-US" dirty="0">
                <a:solidFill>
                  <a:schemeClr val="tx1"/>
                </a:solidFill>
              </a:rPr>
              <a:t>    </a:t>
            </a:r>
          </a:p>
          <a:p>
            <a:r>
              <a:rPr lang="en-US" altLang="en-US" dirty="0">
                <a:solidFill>
                  <a:schemeClr val="tx1"/>
                </a:solidFill>
              </a:rPr>
              <a:t>     Specialized  </a:t>
            </a:r>
          </a:p>
          <a:p>
            <a:r>
              <a:rPr lang="en-US" altLang="en-US" dirty="0">
                <a:solidFill>
                  <a:schemeClr val="tx1"/>
                </a:solidFill>
              </a:rPr>
              <a:t>    Search Tools</a:t>
            </a:r>
          </a:p>
        </p:txBody>
      </p:sp>
      <p:pic>
        <p:nvPicPr>
          <p:cNvPr id="10248" name="Picture 5">
            <a:extLst>
              <a:ext uri="{FF2B5EF4-FFF2-40B4-BE49-F238E27FC236}">
                <a16:creationId xmlns:a16="http://schemas.microsoft.com/office/drawing/2014/main" id="{16E8450D-1429-477B-B82D-3CC5C2C437A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0713" y="4514850"/>
            <a:ext cx="2132012" cy="161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6">
            <a:extLst>
              <a:ext uri="{FF2B5EF4-FFF2-40B4-BE49-F238E27FC236}">
                <a16:creationId xmlns:a16="http://schemas.microsoft.com/office/drawing/2014/main" id="{56B546B9-8725-487E-8298-D1B69F87578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84563" y="3808413"/>
            <a:ext cx="2174875" cy="151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0" name="Picture 8">
            <a:extLst>
              <a:ext uri="{FF2B5EF4-FFF2-40B4-BE49-F238E27FC236}">
                <a16:creationId xmlns:a16="http://schemas.microsoft.com/office/drawing/2014/main" id="{5A7AEF50-5A24-48C5-966D-ABBD8FC24CC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82913" y="5602288"/>
            <a:ext cx="2366962"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1" name="Picture 2">
            <a:extLst>
              <a:ext uri="{FF2B5EF4-FFF2-40B4-BE49-F238E27FC236}">
                <a16:creationId xmlns:a16="http://schemas.microsoft.com/office/drawing/2014/main" id="{6F360A60-5D52-4DEC-B5E3-3EA2097BDA4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64388" y="5118100"/>
            <a:ext cx="280035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2" name="Picture 4">
            <a:extLst>
              <a:ext uri="{FF2B5EF4-FFF2-40B4-BE49-F238E27FC236}">
                <a16:creationId xmlns:a16="http://schemas.microsoft.com/office/drawing/2014/main" id="{35C12B3E-F4B4-456E-A78E-A03F73AD440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78550" y="5948363"/>
            <a:ext cx="1890713"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1">
            <a:extLst>
              <a:ext uri="{FF2B5EF4-FFF2-40B4-BE49-F238E27FC236}">
                <a16:creationId xmlns:a16="http://schemas.microsoft.com/office/drawing/2014/main" id="{1FEE6026-814F-4240-A474-BA5522B84A47}"/>
              </a:ext>
            </a:extLst>
          </p:cNvPr>
          <p:cNvSpPr txBox="1">
            <a:spLocks noChangeArrowheads="1"/>
          </p:cNvSpPr>
          <p:nvPr/>
        </p:nvSpPr>
        <p:spPr bwMode="auto">
          <a:xfrm>
            <a:off x="773113" y="1341438"/>
            <a:ext cx="8534400" cy="352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en-US" altLang="en-US" sz="2400" dirty="0">
                <a:solidFill>
                  <a:schemeClr val="tx1"/>
                </a:solidFill>
              </a:rPr>
              <a:t>Basic Elements III. Two-Part Information Search Strategy</a:t>
            </a:r>
          </a:p>
          <a:p>
            <a:pPr eaLnBrk="1">
              <a:lnSpc>
                <a:spcPct val="93000"/>
              </a:lnSpc>
              <a:buClr>
                <a:srgbClr val="000000"/>
              </a:buClr>
              <a:buSzPct val="100000"/>
              <a:buFont typeface="Times New Roman" panose="02020603050405020304" pitchFamily="18" charset="0"/>
              <a:buNone/>
            </a:pPr>
            <a:endParaRPr lang="en-US" altLang="en-US" sz="2400" dirty="0">
              <a:solidFill>
                <a:schemeClr val="tx1"/>
              </a:solidFill>
            </a:endParaRPr>
          </a:p>
          <a:p>
            <a:pPr eaLnBrk="1">
              <a:lnSpc>
                <a:spcPct val="93000"/>
              </a:lnSpc>
              <a:buClr>
                <a:srgbClr val="000000"/>
              </a:buClr>
              <a:buSzPct val="100000"/>
              <a:buFont typeface="Times New Roman" panose="02020603050405020304" pitchFamily="18" charset="0"/>
              <a:buNone/>
            </a:pPr>
            <a:endParaRPr lang="en-US" altLang="en-US" sz="3200" dirty="0">
              <a:solidFill>
                <a:schemeClr val="tx1"/>
              </a:solidFill>
            </a:endParaRPr>
          </a:p>
          <a:p>
            <a:pPr eaLnBrk="1">
              <a:lnSpc>
                <a:spcPct val="93000"/>
              </a:lnSpc>
              <a:buClr>
                <a:srgbClr val="000000"/>
              </a:buClr>
              <a:buSzPct val="100000"/>
              <a:buFont typeface="Times New Roman" panose="02020603050405020304" pitchFamily="18" charset="0"/>
              <a:buNone/>
            </a:pPr>
            <a:endParaRPr lang="en-US" altLang="en-US" sz="3200" dirty="0">
              <a:solidFill>
                <a:schemeClr val="tx1"/>
              </a:solidFill>
            </a:endParaRPr>
          </a:p>
          <a:p>
            <a:pPr eaLnBrk="1">
              <a:lnSpc>
                <a:spcPct val="93000"/>
              </a:lnSpc>
              <a:buClr>
                <a:srgbClr val="000000"/>
              </a:buClr>
              <a:buSzPct val="100000"/>
              <a:buFont typeface="Times New Roman" panose="02020603050405020304" pitchFamily="18" charset="0"/>
              <a:buNone/>
            </a:pPr>
            <a:r>
              <a:rPr lang="en-US" altLang="en-US" sz="3200" dirty="0">
                <a:solidFill>
                  <a:schemeClr val="tx1"/>
                </a:solidFill>
              </a:rPr>
              <a:t>          </a:t>
            </a:r>
            <a:r>
              <a:rPr lang="en-US" altLang="en-US" sz="3200" dirty="0">
                <a:solidFill>
                  <a:srgbClr val="FF0000"/>
                </a:solidFill>
              </a:rPr>
              <a:t>1)</a:t>
            </a:r>
            <a:r>
              <a:rPr lang="en-US" altLang="en-US" sz="3200" dirty="0">
                <a:solidFill>
                  <a:schemeClr val="tx1"/>
                </a:solidFill>
              </a:rPr>
              <a:t> </a:t>
            </a:r>
            <a:r>
              <a:rPr lang="en-US" altLang="en-US" sz="3200" dirty="0">
                <a:solidFill>
                  <a:srgbClr val="FF0000"/>
                </a:solidFill>
              </a:rPr>
              <a:t>Good Search Terms</a:t>
            </a:r>
          </a:p>
          <a:p>
            <a:pPr eaLnBrk="1">
              <a:lnSpc>
                <a:spcPct val="93000"/>
              </a:lnSpc>
              <a:buClr>
                <a:srgbClr val="000000"/>
              </a:buClr>
              <a:buSzPct val="100000"/>
              <a:buFont typeface="Times New Roman" panose="02020603050405020304" pitchFamily="18" charset="0"/>
              <a:buNone/>
            </a:pPr>
            <a:endParaRPr lang="en-US" altLang="en-US" sz="3200" dirty="0">
              <a:solidFill>
                <a:schemeClr val="tx1"/>
              </a:solidFill>
            </a:endParaRPr>
          </a:p>
          <a:p>
            <a:pPr eaLnBrk="1">
              <a:lnSpc>
                <a:spcPct val="93000"/>
              </a:lnSpc>
              <a:buClr>
                <a:srgbClr val="000000"/>
              </a:buClr>
              <a:buSzPct val="100000"/>
              <a:buFont typeface="Times New Roman" panose="02020603050405020304" pitchFamily="18" charset="0"/>
              <a:buNone/>
            </a:pPr>
            <a:r>
              <a:rPr lang="en-US" altLang="en-US" sz="3200" dirty="0">
                <a:solidFill>
                  <a:schemeClr val="tx1"/>
                </a:solidFill>
              </a:rPr>
              <a:t>          </a:t>
            </a:r>
            <a:r>
              <a:rPr lang="en-US" altLang="en-US" sz="3200" dirty="0">
                <a:solidFill>
                  <a:srgbClr val="FF0000"/>
                </a:solidFill>
              </a:rPr>
              <a:t>2)</a:t>
            </a:r>
            <a:r>
              <a:rPr lang="en-US" altLang="en-US" sz="3200" dirty="0">
                <a:solidFill>
                  <a:schemeClr val="tx1"/>
                </a:solidFill>
              </a:rPr>
              <a:t> </a:t>
            </a:r>
            <a:r>
              <a:rPr lang="en-US" altLang="en-US" sz="3200" dirty="0">
                <a:solidFill>
                  <a:srgbClr val="FF0000"/>
                </a:solidFill>
              </a:rPr>
              <a:t>Effective Search Limiters</a:t>
            </a:r>
          </a:p>
          <a:p>
            <a:pPr eaLnBrk="1">
              <a:lnSpc>
                <a:spcPct val="93000"/>
              </a:lnSpc>
              <a:buClr>
                <a:srgbClr val="000000"/>
              </a:buClr>
              <a:buSzPct val="100000"/>
              <a:buFont typeface="Times New Roman" panose="02020603050405020304" pitchFamily="18" charset="0"/>
              <a:buNone/>
            </a:pPr>
            <a:endParaRPr lang="en-US" altLang="en-US" sz="3200" dirty="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1">
            <a:extLst>
              <a:ext uri="{FF2B5EF4-FFF2-40B4-BE49-F238E27FC236}">
                <a16:creationId xmlns:a16="http://schemas.microsoft.com/office/drawing/2014/main" id="{44C77172-F5D4-4608-B537-09BFD26C34A6}"/>
              </a:ext>
            </a:extLst>
          </p:cNvPr>
          <p:cNvSpPr txBox="1">
            <a:spLocks noChangeArrowheads="1"/>
          </p:cNvSpPr>
          <p:nvPr/>
        </p:nvSpPr>
        <p:spPr bwMode="auto">
          <a:xfrm>
            <a:off x="1382712" y="3041173"/>
            <a:ext cx="243839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1400" dirty="0">
                <a:solidFill>
                  <a:schemeClr val="tx1"/>
                </a:solidFill>
              </a:rPr>
              <a:t>  A </a:t>
            </a:r>
            <a:r>
              <a:rPr lang="en-US" altLang="en-US" sz="1400" b="1" dirty="0">
                <a:solidFill>
                  <a:schemeClr val="tx1"/>
                </a:solidFill>
              </a:rPr>
              <a:t>Small</a:t>
            </a:r>
            <a:r>
              <a:rPr lang="en-US" altLang="en-US" sz="1400" dirty="0">
                <a:solidFill>
                  <a:schemeClr val="tx1"/>
                </a:solidFill>
              </a:rPr>
              <a:t> amount of effort</a:t>
            </a:r>
          </a:p>
          <a:p>
            <a:r>
              <a:rPr lang="en-US" altLang="en-US" sz="1400" dirty="0">
                <a:solidFill>
                  <a:schemeClr val="tx1"/>
                </a:solidFill>
              </a:rPr>
              <a:t>  devoted to learning</a:t>
            </a:r>
          </a:p>
          <a:p>
            <a:r>
              <a:rPr lang="en-US" altLang="en-US" sz="1400" dirty="0">
                <a:solidFill>
                  <a:schemeClr val="tx1"/>
                </a:solidFill>
              </a:rPr>
              <a:t>  information search…</a:t>
            </a:r>
          </a:p>
        </p:txBody>
      </p:sp>
      <p:sp>
        <p:nvSpPr>
          <p:cNvPr id="13315" name="TextBox 2">
            <a:extLst>
              <a:ext uri="{FF2B5EF4-FFF2-40B4-BE49-F238E27FC236}">
                <a16:creationId xmlns:a16="http://schemas.microsoft.com/office/drawing/2014/main" id="{CD274848-FFFF-4A6B-B1FF-69607724E2A0}"/>
              </a:ext>
            </a:extLst>
          </p:cNvPr>
          <p:cNvSpPr txBox="1">
            <a:spLocks noChangeArrowheads="1"/>
          </p:cNvSpPr>
          <p:nvPr/>
        </p:nvSpPr>
        <p:spPr bwMode="auto">
          <a:xfrm>
            <a:off x="468312" y="3475038"/>
            <a:ext cx="94488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1400" dirty="0">
                <a:solidFill>
                  <a:schemeClr val="tx1"/>
                </a:solidFill>
              </a:rPr>
              <a:t>                                                       …Will pay off really </a:t>
            </a:r>
            <a:r>
              <a:rPr lang="en-US" altLang="en-US" sz="20000" dirty="0">
                <a:solidFill>
                  <a:schemeClr val="tx1"/>
                </a:solidFill>
              </a:rPr>
              <a:t>Big</a:t>
            </a:r>
          </a:p>
        </p:txBody>
      </p:sp>
      <p:sp>
        <p:nvSpPr>
          <p:cNvPr id="2" name="TextBox 1">
            <a:extLst>
              <a:ext uri="{FF2B5EF4-FFF2-40B4-BE49-F238E27FC236}">
                <a16:creationId xmlns:a16="http://schemas.microsoft.com/office/drawing/2014/main" id="{B606328B-2278-4787-8AEC-B84BF0620F48}"/>
              </a:ext>
            </a:extLst>
          </p:cNvPr>
          <p:cNvSpPr txBox="1"/>
          <p:nvPr/>
        </p:nvSpPr>
        <p:spPr>
          <a:xfrm>
            <a:off x="1916112" y="1112837"/>
            <a:ext cx="5943600" cy="369332"/>
          </a:xfrm>
          <a:prstGeom prst="rect">
            <a:avLst/>
          </a:prstGeom>
          <a:noFill/>
        </p:spPr>
        <p:txBody>
          <a:bodyPr wrap="square" rtlCol="0">
            <a:spAutoFit/>
          </a:bodyPr>
          <a:lstStyle/>
          <a:p>
            <a:r>
              <a:rPr lang="en-US" dirty="0">
                <a:solidFill>
                  <a:schemeClr val="tx1"/>
                </a:solidFill>
              </a:rPr>
              <a:t>A Motivational Moment…</a:t>
            </a:r>
          </a:p>
        </p:txBody>
      </p:sp>
      <p:pic>
        <p:nvPicPr>
          <p:cNvPr id="4" name="Picture 3">
            <a:extLst>
              <a:ext uri="{FF2B5EF4-FFF2-40B4-BE49-F238E27FC236}">
                <a16:creationId xmlns:a16="http://schemas.microsoft.com/office/drawing/2014/main" id="{7222F614-CE39-40F7-A474-97BF714A2388}"/>
              </a:ext>
            </a:extLst>
          </p:cNvPr>
          <p:cNvPicPr>
            <a:picLocks noChangeAspect="1"/>
          </p:cNvPicPr>
          <p:nvPr/>
        </p:nvPicPr>
        <p:blipFill>
          <a:blip r:embed="rId2"/>
          <a:stretch>
            <a:fillRect/>
          </a:stretch>
        </p:blipFill>
        <p:spPr>
          <a:xfrm>
            <a:off x="4811712" y="819705"/>
            <a:ext cx="1876425" cy="18288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2">
            <a:extLst>
              <a:ext uri="{FF2B5EF4-FFF2-40B4-BE49-F238E27FC236}">
                <a16:creationId xmlns:a16="http://schemas.microsoft.com/office/drawing/2014/main" id="{E19D58B9-2837-487E-92B7-ED58FE6DFAC6}"/>
              </a:ext>
            </a:extLst>
          </p:cNvPr>
          <p:cNvSpPr txBox="1">
            <a:spLocks noChangeArrowheads="1"/>
          </p:cNvSpPr>
          <p:nvPr/>
        </p:nvSpPr>
        <p:spPr bwMode="auto">
          <a:xfrm>
            <a:off x="925513" y="1493838"/>
            <a:ext cx="7772400" cy="337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en-US" altLang="en-US" dirty="0">
                <a:solidFill>
                  <a:srgbClr val="FF0000"/>
                </a:solidFill>
              </a:rPr>
              <a:t>1)</a:t>
            </a:r>
            <a:r>
              <a:rPr lang="en-US" altLang="en-US" dirty="0">
                <a:solidFill>
                  <a:schemeClr val="tx1"/>
                </a:solidFill>
              </a:rPr>
              <a:t> </a:t>
            </a:r>
            <a:r>
              <a:rPr lang="en-US" altLang="en-US" dirty="0">
                <a:solidFill>
                  <a:srgbClr val="FF0000"/>
                </a:solidFill>
              </a:rPr>
              <a:t>Good Search Terms</a:t>
            </a:r>
          </a:p>
          <a:p>
            <a:pPr eaLnBrk="1">
              <a:lnSpc>
                <a:spcPct val="93000"/>
              </a:lnSpc>
              <a:buClr>
                <a:srgbClr val="000000"/>
              </a:buClr>
              <a:buSzPct val="100000"/>
              <a:buFont typeface="Times New Roman" panose="02020603050405020304" pitchFamily="18" charset="0"/>
              <a:buNone/>
            </a:pPr>
            <a:endParaRPr lang="en-US" altLang="en-US" dirty="0">
              <a:solidFill>
                <a:schemeClr val="tx1"/>
              </a:solidFill>
            </a:endParaRPr>
          </a:p>
          <a:p>
            <a:pPr eaLnBrk="1">
              <a:lnSpc>
                <a:spcPct val="93000"/>
              </a:lnSpc>
              <a:buClr>
                <a:srgbClr val="000000"/>
              </a:buClr>
              <a:buSzPct val="100000"/>
              <a:buFont typeface="Times New Roman" panose="02020603050405020304" pitchFamily="18" charset="0"/>
              <a:buNone/>
            </a:pPr>
            <a:r>
              <a:rPr lang="en-US" altLang="en-US" dirty="0">
                <a:solidFill>
                  <a:srgbClr val="FF0000"/>
                </a:solidFill>
              </a:rPr>
              <a:t>2)</a:t>
            </a:r>
            <a:r>
              <a:rPr lang="en-US" altLang="en-US" dirty="0">
                <a:solidFill>
                  <a:schemeClr val="tx1"/>
                </a:solidFill>
              </a:rPr>
              <a:t> </a:t>
            </a:r>
            <a:r>
              <a:rPr lang="en-US" altLang="en-US" dirty="0">
                <a:solidFill>
                  <a:srgbClr val="FF0000"/>
                </a:solidFill>
              </a:rPr>
              <a:t>Effective Search Limiters</a:t>
            </a:r>
          </a:p>
          <a:p>
            <a:pPr eaLnBrk="1">
              <a:lnSpc>
                <a:spcPct val="93000"/>
              </a:lnSpc>
              <a:buClr>
                <a:srgbClr val="000000"/>
              </a:buClr>
              <a:buSzPct val="100000"/>
              <a:buFont typeface="Times New Roman" panose="02020603050405020304" pitchFamily="18" charset="0"/>
              <a:buNone/>
            </a:pPr>
            <a:endParaRPr lang="en-US" altLang="en-US" dirty="0">
              <a:solidFill>
                <a:srgbClr val="FF0000"/>
              </a:solidFill>
            </a:endParaRPr>
          </a:p>
          <a:p>
            <a:pPr eaLnBrk="1">
              <a:lnSpc>
                <a:spcPct val="93000"/>
              </a:lnSpc>
              <a:buClr>
                <a:srgbClr val="000000"/>
              </a:buClr>
              <a:buSzPct val="100000"/>
              <a:buFont typeface="Times New Roman" panose="02020603050405020304" pitchFamily="18" charset="0"/>
              <a:buNone/>
            </a:pPr>
            <a:endParaRPr lang="en-US" altLang="en-US" dirty="0">
              <a:solidFill>
                <a:srgbClr val="FF0000"/>
              </a:solidFill>
            </a:endParaRPr>
          </a:p>
          <a:p>
            <a:pPr eaLnBrk="1">
              <a:lnSpc>
                <a:spcPct val="93000"/>
              </a:lnSpc>
              <a:buClr>
                <a:srgbClr val="000000"/>
              </a:buClr>
              <a:buSzPct val="100000"/>
              <a:buFont typeface="Times New Roman" panose="02020603050405020304" pitchFamily="18" charset="0"/>
              <a:buNone/>
            </a:pPr>
            <a:endParaRPr lang="en-US" altLang="en-US" dirty="0">
              <a:solidFill>
                <a:srgbClr val="FF0000"/>
              </a:solidFill>
            </a:endParaRPr>
          </a:p>
          <a:p>
            <a:pPr eaLnBrk="1">
              <a:lnSpc>
                <a:spcPct val="93000"/>
              </a:lnSpc>
              <a:buClr>
                <a:srgbClr val="000000"/>
              </a:buClr>
              <a:buSzPct val="100000"/>
              <a:buFont typeface="Times New Roman" panose="02020603050405020304" pitchFamily="18" charset="0"/>
              <a:buNone/>
            </a:pPr>
            <a:endParaRPr lang="en-US" altLang="en-US" dirty="0">
              <a:solidFill>
                <a:srgbClr val="FF0000"/>
              </a:solidFill>
            </a:endParaRPr>
          </a:p>
          <a:p>
            <a:pPr eaLnBrk="1">
              <a:lnSpc>
                <a:spcPct val="93000"/>
              </a:lnSpc>
              <a:buClr>
                <a:srgbClr val="000000"/>
              </a:buClr>
              <a:buSzPct val="100000"/>
              <a:buFont typeface="Times New Roman" panose="02020603050405020304" pitchFamily="18" charset="0"/>
              <a:buNone/>
            </a:pPr>
            <a:r>
              <a:rPr lang="en-US" altLang="en-US" sz="4800" dirty="0">
                <a:solidFill>
                  <a:schemeClr val="tx1"/>
                </a:solidFill>
              </a:rPr>
              <a:t>Example: Basic Google</a:t>
            </a:r>
          </a:p>
          <a:p>
            <a:pPr eaLnBrk="1">
              <a:lnSpc>
                <a:spcPct val="93000"/>
              </a:lnSpc>
              <a:buClr>
                <a:srgbClr val="000000"/>
              </a:buClr>
              <a:buSzPct val="100000"/>
              <a:buFont typeface="Times New Roman" panose="02020603050405020304" pitchFamily="18" charset="0"/>
              <a:buNone/>
            </a:pPr>
            <a:endParaRPr lang="en-US" altLang="en-US" dirty="0">
              <a:solidFill>
                <a:srgbClr val="FF0000"/>
              </a:solidFill>
            </a:endParaRPr>
          </a:p>
          <a:p>
            <a:pPr eaLnBrk="1">
              <a:lnSpc>
                <a:spcPct val="93000"/>
              </a:lnSpc>
              <a:buClr>
                <a:srgbClr val="000000"/>
              </a:buClr>
              <a:buSzPct val="100000"/>
              <a:buFont typeface="Times New Roman" panose="02020603050405020304" pitchFamily="18" charset="0"/>
              <a:buNone/>
            </a:pPr>
            <a:endParaRPr lang="en-US" altLang="en-US" dirty="0">
              <a:solidFill>
                <a:srgbClr val="FF0000"/>
              </a:solidFill>
            </a:endParaRPr>
          </a:p>
          <a:p>
            <a:endParaRPr lang="en-US"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2">
            <a:extLst>
              <a:ext uri="{FF2B5EF4-FFF2-40B4-BE49-F238E27FC236}">
                <a16:creationId xmlns:a16="http://schemas.microsoft.com/office/drawing/2014/main" id="{D6F1980D-F71F-4E18-987B-F2BAF800E6E3}"/>
              </a:ext>
            </a:extLst>
          </p:cNvPr>
          <p:cNvSpPr txBox="1">
            <a:spLocks noChangeArrowheads="1"/>
          </p:cNvSpPr>
          <p:nvPr/>
        </p:nvSpPr>
        <p:spPr bwMode="auto">
          <a:xfrm>
            <a:off x="925513" y="1493838"/>
            <a:ext cx="7772400" cy="3289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endParaRPr lang="en-US" altLang="en-US" dirty="0">
              <a:solidFill>
                <a:srgbClr val="FF0000"/>
              </a:solidFill>
            </a:endParaRPr>
          </a:p>
          <a:p>
            <a:pPr eaLnBrk="1">
              <a:lnSpc>
                <a:spcPct val="93000"/>
              </a:lnSpc>
              <a:buClr>
                <a:srgbClr val="000000"/>
              </a:buClr>
              <a:buSzPct val="100000"/>
              <a:buFont typeface="Times New Roman" panose="02020603050405020304" pitchFamily="18" charset="0"/>
              <a:buNone/>
            </a:pPr>
            <a:r>
              <a:rPr lang="en-US" altLang="en-US" sz="4800" dirty="0">
                <a:solidFill>
                  <a:schemeClr val="tx1"/>
                </a:solidFill>
              </a:rPr>
              <a:t>Example: Using the Search Strategy in Basic Google</a:t>
            </a:r>
          </a:p>
          <a:p>
            <a:pPr eaLnBrk="1">
              <a:lnSpc>
                <a:spcPct val="93000"/>
              </a:lnSpc>
              <a:buClr>
                <a:srgbClr val="000000"/>
              </a:buClr>
              <a:buSzPct val="100000"/>
              <a:buFont typeface="Times New Roman" panose="02020603050405020304" pitchFamily="18" charset="0"/>
              <a:buNone/>
            </a:pPr>
            <a:endParaRPr lang="en-US" altLang="en-US" dirty="0">
              <a:solidFill>
                <a:srgbClr val="FF0000"/>
              </a:solidFill>
            </a:endParaRPr>
          </a:p>
          <a:p>
            <a:pPr eaLnBrk="1">
              <a:lnSpc>
                <a:spcPct val="93000"/>
              </a:lnSpc>
              <a:buClr>
                <a:srgbClr val="000000"/>
              </a:buClr>
              <a:buSzPct val="100000"/>
              <a:buFont typeface="Times New Roman" panose="02020603050405020304" pitchFamily="18" charset="0"/>
              <a:buNone/>
            </a:pPr>
            <a:endParaRPr lang="en-US" altLang="en-US" dirty="0">
              <a:solidFill>
                <a:srgbClr val="FF0000"/>
              </a:solidFill>
            </a:endParaRPr>
          </a:p>
          <a:p>
            <a:pPr eaLnBrk="1">
              <a:lnSpc>
                <a:spcPct val="93000"/>
              </a:lnSpc>
              <a:buClr>
                <a:srgbClr val="000000"/>
              </a:buClr>
              <a:buSzPct val="100000"/>
              <a:buFont typeface="Times New Roman" panose="02020603050405020304" pitchFamily="18" charset="0"/>
              <a:buNone/>
            </a:pPr>
            <a:r>
              <a:rPr lang="en-US" altLang="en-US" dirty="0">
                <a:solidFill>
                  <a:srgbClr val="FF0000"/>
                </a:solidFill>
              </a:rPr>
              <a:t>                Good Search Terms                Effective Search Limiters</a:t>
            </a:r>
          </a:p>
          <a:p>
            <a:pPr eaLnBrk="1">
              <a:lnSpc>
                <a:spcPct val="93000"/>
              </a:lnSpc>
              <a:buClr>
                <a:srgbClr val="000000"/>
              </a:buClr>
              <a:buSzPct val="100000"/>
              <a:buFont typeface="Times New Roman" panose="02020603050405020304" pitchFamily="18" charset="0"/>
              <a:buNone/>
            </a:pPr>
            <a:endParaRPr lang="en-US" altLang="en-US" dirty="0">
              <a:solidFill>
                <a:schemeClr val="tx1"/>
              </a:solidFill>
            </a:endParaRPr>
          </a:p>
          <a:p>
            <a:pPr eaLnBrk="1">
              <a:lnSpc>
                <a:spcPct val="93000"/>
              </a:lnSpc>
              <a:buClr>
                <a:srgbClr val="000000"/>
              </a:buClr>
              <a:buSzPct val="100000"/>
              <a:buFont typeface="Times New Roman" panose="02020603050405020304" pitchFamily="18" charset="0"/>
              <a:buNone/>
            </a:pPr>
            <a:endParaRPr lang="en-US" altLang="en-US" dirty="0">
              <a:solidFill>
                <a:srgbClr val="FF0000"/>
              </a:solidFill>
            </a:endParaRPr>
          </a:p>
          <a:p>
            <a:endParaRPr lang="en-US" altLang="en-US" dirty="0"/>
          </a:p>
        </p:txBody>
      </p:sp>
      <p:pic>
        <p:nvPicPr>
          <p:cNvPr id="15363" name="Picture 3">
            <a:extLst>
              <a:ext uri="{FF2B5EF4-FFF2-40B4-BE49-F238E27FC236}">
                <a16:creationId xmlns:a16="http://schemas.microsoft.com/office/drawing/2014/main" id="{15D20A64-4A05-4923-A532-3D3C131A4D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0313" y="4160838"/>
            <a:ext cx="30480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7">
            <a:extLst>
              <a:ext uri="{FF2B5EF4-FFF2-40B4-BE49-F238E27FC236}">
                <a16:creationId xmlns:a16="http://schemas.microsoft.com/office/drawing/2014/main" id="{CF849D89-8BD6-447D-86BE-D56377B7BE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7113" y="4349750"/>
            <a:ext cx="1905000"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1">
            <a:extLst>
              <a:ext uri="{FF2B5EF4-FFF2-40B4-BE49-F238E27FC236}">
                <a16:creationId xmlns:a16="http://schemas.microsoft.com/office/drawing/2014/main" id="{939957DB-64A0-4780-9422-FFB07EFF9916}"/>
              </a:ext>
            </a:extLst>
          </p:cNvPr>
          <p:cNvSpPr txBox="1">
            <a:spLocks noChangeArrowheads="1"/>
          </p:cNvSpPr>
          <p:nvPr/>
        </p:nvSpPr>
        <p:spPr bwMode="auto">
          <a:xfrm>
            <a:off x="87313" y="1189038"/>
            <a:ext cx="9993312" cy="312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Aft>
                <a:spcPts val="1413"/>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eaLnBrk="1">
              <a:spcAft>
                <a:spcPct val="0"/>
              </a:spcAft>
            </a:pPr>
            <a:endParaRPr lang="en-US" altLang="en-US" b="1" dirty="0"/>
          </a:p>
          <a:p>
            <a:pPr eaLnBrk="1">
              <a:spcAft>
                <a:spcPct val="0"/>
              </a:spcAft>
            </a:pPr>
            <a:endParaRPr lang="en-US" altLang="en-US" b="1" dirty="0"/>
          </a:p>
          <a:p>
            <a:pPr eaLnBrk="1">
              <a:spcAft>
                <a:spcPct val="0"/>
              </a:spcAft>
            </a:pPr>
            <a:endParaRPr lang="en-US" altLang="en-US" b="1" dirty="0"/>
          </a:p>
          <a:p>
            <a:pPr eaLnBrk="1">
              <a:spcAft>
                <a:spcPct val="0"/>
              </a:spcAft>
            </a:pPr>
            <a:endParaRPr lang="en-US" altLang="en-US" sz="2400" b="1" dirty="0">
              <a:solidFill>
                <a:srgbClr val="FF0000"/>
              </a:solidFill>
            </a:endParaRPr>
          </a:p>
          <a:p>
            <a:pPr eaLnBrk="1">
              <a:spcAft>
                <a:spcPct val="0"/>
              </a:spcAft>
            </a:pPr>
            <a:endParaRPr lang="en-US" altLang="en-US" sz="2400" b="1" dirty="0">
              <a:solidFill>
                <a:srgbClr val="FF0000"/>
              </a:solidFill>
            </a:endParaRPr>
          </a:p>
          <a:p>
            <a:pPr eaLnBrk="1">
              <a:spcAft>
                <a:spcPct val="0"/>
              </a:spcAft>
            </a:pPr>
            <a:r>
              <a:rPr lang="en-US" altLang="en-US" sz="2400" b="1" dirty="0">
                <a:solidFill>
                  <a:srgbClr val="FF0000"/>
                </a:solidFill>
              </a:rPr>
              <a:t>I. Searching for Books</a:t>
            </a:r>
          </a:p>
          <a:p>
            <a:pPr eaLnBrk="1">
              <a:spcAft>
                <a:spcPct val="0"/>
              </a:spcAft>
            </a:pPr>
            <a:endParaRPr lang="en-US" altLang="en-US" sz="2600" dirty="0"/>
          </a:p>
          <a:p>
            <a:pPr eaLnBrk="1">
              <a:spcAft>
                <a:spcPct val="0"/>
              </a:spcAft>
            </a:pPr>
            <a:r>
              <a:rPr lang="en-US" altLang="en-US" sz="2600" dirty="0">
                <a:solidFill>
                  <a:schemeClr val="accent2"/>
                </a:solidFill>
              </a:rPr>
              <a:t>          </a:t>
            </a:r>
            <a:r>
              <a:rPr lang="en-US" altLang="en-US" sz="2600" dirty="0">
                <a:solidFill>
                  <a:schemeClr val="tx1"/>
                </a:solidFill>
              </a:rPr>
              <a:t>Library Catalog</a:t>
            </a:r>
          </a:p>
          <a:p>
            <a:pPr eaLnBrk="1">
              <a:spcAft>
                <a:spcPct val="0"/>
              </a:spcAft>
            </a:pPr>
            <a:endParaRPr lang="en-US" altLang="en-US" sz="2600" dirty="0">
              <a:solidFill>
                <a:schemeClr val="accent2"/>
              </a:solidFill>
            </a:endParaRPr>
          </a:p>
          <a:p>
            <a:pPr eaLnBrk="1">
              <a:spcAft>
                <a:spcPct val="0"/>
              </a:spcAft>
            </a:pPr>
            <a:r>
              <a:rPr lang="en-US" altLang="en-US" sz="2600" dirty="0">
                <a:solidFill>
                  <a:schemeClr val="accent2"/>
                </a:solidFill>
              </a:rPr>
              <a:t>				 </a:t>
            </a:r>
            <a:r>
              <a:rPr lang="en-US" altLang="en-US" sz="2600" dirty="0">
                <a:solidFill>
                  <a:schemeClr val="accent2"/>
                </a:solidFill>
                <a:hlinkClick r:id="rId3">
                  <a:extLst>
                    <a:ext uri="{A12FA001-AC4F-418D-AE19-62706E023703}">
                      <ahyp:hlinkClr xmlns:ahyp="http://schemas.microsoft.com/office/drawing/2018/hyperlinkcolor" val="tx"/>
                    </a:ext>
                  </a:extLst>
                </a:hlinkClick>
              </a:rPr>
              <a:t>www.uflib.ufl.edu</a:t>
            </a:r>
            <a:r>
              <a:rPr lang="en-US" altLang="en-US" sz="2600" dirty="0">
                <a:solidFill>
                  <a:schemeClr val="accent2"/>
                </a:solidFill>
              </a:rPr>
              <a:t> </a:t>
            </a:r>
            <a:r>
              <a:rPr lang="en-US" altLang="en-US" sz="1200" dirty="0">
                <a:solidFill>
                  <a:schemeClr val="tx1"/>
                </a:solidFill>
              </a:rPr>
              <a:t>Put your cursor over “Find” then click “Books” then click “Library Catalog” Click the </a:t>
            </a:r>
          </a:p>
          <a:p>
            <a:pPr eaLnBrk="1">
              <a:spcAft>
                <a:spcPct val="0"/>
              </a:spcAft>
            </a:pPr>
            <a:r>
              <a:rPr lang="en-US" altLang="en-US" sz="1200" dirty="0">
                <a:solidFill>
                  <a:schemeClr val="tx1"/>
                </a:solidFill>
              </a:rPr>
              <a:t>                                                                                              small circle that says “Advanced Search” </a:t>
            </a:r>
          </a:p>
          <a:p>
            <a:pPr eaLnBrk="1">
              <a:spcAft>
                <a:spcPct val="0"/>
              </a:spcAft>
            </a:pPr>
            <a:r>
              <a:rPr lang="en-US" altLang="en-US" sz="2600" dirty="0">
                <a:solidFill>
                  <a:schemeClr val="accent2"/>
                </a:solidFill>
              </a:rPr>
              <a:t>               </a:t>
            </a:r>
          </a:p>
          <a:p>
            <a:pPr eaLnBrk="1">
              <a:spcAft>
                <a:spcPct val="0"/>
              </a:spcAft>
            </a:pPr>
            <a:endParaRPr lang="en-US" altLang="en-US" sz="2600" dirty="0"/>
          </a:p>
          <a:p>
            <a:pPr eaLnBrk="1">
              <a:spcAft>
                <a:spcPct val="0"/>
              </a:spcAft>
            </a:pPr>
            <a:r>
              <a:rPr lang="en-US" altLang="en-US" sz="2600" dirty="0"/>
              <a:t>	</a:t>
            </a:r>
            <a:endParaRPr lang="en-US" altLang="en-US" sz="1200" dirty="0"/>
          </a:p>
        </p:txBody>
      </p:sp>
      <p:pic>
        <p:nvPicPr>
          <p:cNvPr id="16387" name="Picture 1">
            <a:extLst>
              <a:ext uri="{FF2B5EF4-FFF2-40B4-BE49-F238E27FC236}">
                <a16:creationId xmlns:a16="http://schemas.microsoft.com/office/drawing/2014/main" id="{1060EE7A-93CD-4D13-96E9-DF31DB3EDE8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25775" y="731838"/>
            <a:ext cx="4344988"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a:extLst>
              <a:ext uri="{FF2B5EF4-FFF2-40B4-BE49-F238E27FC236}">
                <a16:creationId xmlns:a16="http://schemas.microsoft.com/office/drawing/2014/main" id="{F19BED8D-6DE6-455E-98D2-0F0B7CD778EE}"/>
              </a:ext>
            </a:extLst>
          </p:cNvPr>
          <p:cNvSpPr txBox="1">
            <a:spLocks noChangeArrowheads="1"/>
          </p:cNvSpPr>
          <p:nvPr/>
        </p:nvSpPr>
        <p:spPr bwMode="auto">
          <a:xfrm>
            <a:off x="315913" y="515938"/>
            <a:ext cx="9525000" cy="2324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en-US" altLang="en-US" sz="2400" b="1" dirty="0">
                <a:solidFill>
                  <a:schemeClr val="tx1"/>
                </a:solidFill>
              </a:rPr>
              <a:t>Strategy: Good Search Terms for Books </a:t>
            </a:r>
          </a:p>
          <a:p>
            <a:pPr eaLnBrk="1">
              <a:lnSpc>
                <a:spcPct val="93000"/>
              </a:lnSpc>
              <a:buClr>
                <a:srgbClr val="000000"/>
              </a:buClr>
              <a:buSzPct val="100000"/>
              <a:buFont typeface="Times New Roman" panose="02020603050405020304" pitchFamily="18" charset="0"/>
              <a:buNone/>
            </a:pPr>
            <a:endParaRPr lang="en-US" altLang="en-US" sz="1600" dirty="0">
              <a:solidFill>
                <a:schemeClr val="tx1"/>
              </a:solidFill>
            </a:endParaRPr>
          </a:p>
          <a:p>
            <a:pPr eaLnBrk="1">
              <a:lnSpc>
                <a:spcPct val="93000"/>
              </a:lnSpc>
              <a:buClr>
                <a:srgbClr val="000000"/>
              </a:buClr>
              <a:buSzPct val="100000"/>
              <a:buFont typeface="Times New Roman" panose="02020603050405020304" pitchFamily="18" charset="0"/>
              <a:buNone/>
            </a:pPr>
            <a:r>
              <a:rPr lang="en-US" altLang="en-US" sz="2000" dirty="0">
                <a:solidFill>
                  <a:schemeClr val="tx1"/>
                </a:solidFill>
              </a:rPr>
              <a:t>Keywords vs Subject Headings</a:t>
            </a:r>
          </a:p>
          <a:p>
            <a:pPr eaLnBrk="1">
              <a:lnSpc>
                <a:spcPct val="93000"/>
              </a:lnSpc>
              <a:buClr>
                <a:srgbClr val="000000"/>
              </a:buClr>
              <a:buSzPct val="100000"/>
              <a:buFont typeface="Times New Roman" panose="02020603050405020304" pitchFamily="18" charset="0"/>
              <a:buNone/>
            </a:pPr>
            <a:endParaRPr lang="en-US" altLang="en-US" sz="1600" dirty="0">
              <a:solidFill>
                <a:schemeClr val="tx1"/>
              </a:solidFill>
            </a:endParaRPr>
          </a:p>
          <a:p>
            <a:pPr eaLnBrk="1">
              <a:lnSpc>
                <a:spcPct val="93000"/>
              </a:lnSpc>
              <a:buClr>
                <a:srgbClr val="000000"/>
              </a:buClr>
              <a:buSzPct val="100000"/>
              <a:buFont typeface="Times New Roman" panose="02020603050405020304" pitchFamily="18" charset="0"/>
              <a:buNone/>
            </a:pPr>
            <a:r>
              <a:rPr lang="en-US" altLang="en-US" sz="2000" dirty="0">
                <a:solidFill>
                  <a:schemeClr val="tx1"/>
                </a:solidFill>
              </a:rPr>
              <a:t>   </a:t>
            </a:r>
            <a:r>
              <a:rPr lang="en-US" altLang="en-US" sz="1200" dirty="0">
                <a:solidFill>
                  <a:schemeClr val="tx1"/>
                </a:solidFill>
              </a:rPr>
              <a:t>Do an initial search (using your own keywords—that is, search terms you come up with yourself), then click on the title of a book that</a:t>
            </a:r>
          </a:p>
          <a:p>
            <a:pPr eaLnBrk="1">
              <a:lnSpc>
                <a:spcPct val="93000"/>
              </a:lnSpc>
              <a:buClr>
                <a:srgbClr val="000000"/>
              </a:buClr>
              <a:buSzPct val="100000"/>
              <a:buFont typeface="Times New Roman" panose="02020603050405020304" pitchFamily="18" charset="0"/>
              <a:buNone/>
            </a:pPr>
            <a:r>
              <a:rPr lang="en-US" altLang="en-US" sz="1200" dirty="0">
                <a:solidFill>
                  <a:schemeClr val="tx1"/>
                </a:solidFill>
              </a:rPr>
              <a:t>     matches your interests. Then scroll down until you see </a:t>
            </a:r>
            <a:r>
              <a:rPr lang="en-US" altLang="en-US" sz="1200" b="1" dirty="0">
                <a:solidFill>
                  <a:schemeClr val="tx1"/>
                </a:solidFill>
              </a:rPr>
              <a:t>Subjects, general: </a:t>
            </a:r>
            <a:r>
              <a:rPr lang="en-US" altLang="en-US" sz="1200" dirty="0">
                <a:solidFill>
                  <a:schemeClr val="tx1"/>
                </a:solidFill>
              </a:rPr>
              <a:t>These are the Subject Headings. If you find a relevant </a:t>
            </a:r>
          </a:p>
          <a:p>
            <a:pPr eaLnBrk="1">
              <a:lnSpc>
                <a:spcPct val="93000"/>
              </a:lnSpc>
              <a:buClr>
                <a:srgbClr val="000000"/>
              </a:buClr>
              <a:buSzPct val="100000"/>
              <a:buFont typeface="Times New Roman" panose="02020603050405020304" pitchFamily="18" charset="0"/>
              <a:buNone/>
            </a:pPr>
            <a:r>
              <a:rPr lang="en-US" altLang="en-US" sz="1200" dirty="0">
                <a:solidFill>
                  <a:schemeClr val="tx1"/>
                </a:solidFill>
              </a:rPr>
              <a:t>     Subject Heading, type it into the search slot, and </a:t>
            </a:r>
            <a:r>
              <a:rPr lang="en-US" altLang="en-US" sz="1200" b="1" dirty="0">
                <a:solidFill>
                  <a:schemeClr val="tx1"/>
                </a:solidFill>
              </a:rPr>
              <a:t>make sure</a:t>
            </a:r>
            <a:r>
              <a:rPr lang="en-US" altLang="en-US" sz="1200" dirty="0">
                <a:solidFill>
                  <a:schemeClr val="tx1"/>
                </a:solidFill>
              </a:rPr>
              <a:t> to select  “Subject Heading” with the drop-down menu to the right of the</a:t>
            </a:r>
          </a:p>
          <a:p>
            <a:pPr eaLnBrk="1">
              <a:lnSpc>
                <a:spcPct val="93000"/>
              </a:lnSpc>
              <a:buClr>
                <a:srgbClr val="000000"/>
              </a:buClr>
              <a:buSzPct val="100000"/>
              <a:buFont typeface="Times New Roman" panose="02020603050405020304" pitchFamily="18" charset="0"/>
              <a:buNone/>
            </a:pPr>
            <a:r>
              <a:rPr lang="en-US" altLang="en-US" sz="1200" dirty="0">
                <a:solidFill>
                  <a:schemeClr val="tx1"/>
                </a:solidFill>
              </a:rPr>
              <a:t>     search slot. Subject heading search will give you different—and often better—results than keyword search. </a:t>
            </a:r>
          </a:p>
          <a:p>
            <a:pPr eaLnBrk="1">
              <a:lnSpc>
                <a:spcPct val="93000"/>
              </a:lnSpc>
              <a:buClr>
                <a:srgbClr val="000000"/>
              </a:buClr>
              <a:buSzPct val="100000"/>
              <a:buFont typeface="Times New Roman" panose="02020603050405020304" pitchFamily="18" charset="0"/>
              <a:buNone/>
            </a:pPr>
            <a:r>
              <a:rPr lang="en-US" altLang="en-US" sz="1200" dirty="0">
                <a:solidFill>
                  <a:schemeClr val="tx1"/>
                </a:solidFill>
              </a:rPr>
              <a:t>     </a:t>
            </a:r>
          </a:p>
          <a:p>
            <a:pPr eaLnBrk="1">
              <a:lnSpc>
                <a:spcPct val="93000"/>
              </a:lnSpc>
              <a:buClr>
                <a:srgbClr val="000000"/>
              </a:buClr>
              <a:buSzPct val="100000"/>
              <a:buFont typeface="Times New Roman" panose="02020603050405020304" pitchFamily="18" charset="0"/>
              <a:buNone/>
            </a:pPr>
            <a:endParaRPr lang="en-US" altLang="en-US" sz="1200" dirty="0">
              <a:solidFill>
                <a:schemeClr val="tx1"/>
              </a:solidFill>
            </a:endParaRPr>
          </a:p>
        </p:txBody>
      </p:sp>
      <p:pic>
        <p:nvPicPr>
          <p:cNvPr id="18435" name="Picture 4">
            <a:extLst>
              <a:ext uri="{FF2B5EF4-FFF2-40B4-BE49-F238E27FC236}">
                <a16:creationId xmlns:a16="http://schemas.microsoft.com/office/drawing/2014/main" id="{6D078EEA-616F-43FA-A031-8A559AF30E4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30513" y="4770438"/>
            <a:ext cx="718185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2">
            <a:extLst>
              <a:ext uri="{FF2B5EF4-FFF2-40B4-BE49-F238E27FC236}">
                <a16:creationId xmlns:a16="http://schemas.microsoft.com/office/drawing/2014/main" id="{6C91BA8E-65F3-4A99-92A5-7E6B8B6EE93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6912" y="2513013"/>
            <a:ext cx="4030662" cy="215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6">
            <a:extLst>
              <a:ext uri="{FF2B5EF4-FFF2-40B4-BE49-F238E27FC236}">
                <a16:creationId xmlns:a16="http://schemas.microsoft.com/office/drawing/2014/main" id="{00BC15FE-BA50-44DF-8F2B-29999E21B6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750" y="5943600"/>
            <a:ext cx="1477963"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9AA752D-99DA-456A-A741-DAA6D363285D}"/>
              </a:ext>
            </a:extLst>
          </p:cNvPr>
          <p:cNvSpPr txBox="1"/>
          <p:nvPr/>
        </p:nvSpPr>
        <p:spPr>
          <a:xfrm>
            <a:off x="392112" y="4835604"/>
            <a:ext cx="2523585" cy="1107996"/>
          </a:xfrm>
          <a:prstGeom prst="rect">
            <a:avLst/>
          </a:prstGeom>
          <a:noFill/>
        </p:spPr>
        <p:txBody>
          <a:bodyPr wrap="square" rtlCol="0">
            <a:spAutoFit/>
          </a:bodyPr>
          <a:lstStyle/>
          <a:p>
            <a:r>
              <a:rPr lang="en-US" sz="1100" dirty="0">
                <a:solidFill>
                  <a:schemeClr val="tx1"/>
                </a:solidFill>
              </a:rPr>
              <a:t>Keyword and Subject Heading searches produce different (but partially-overlapping) sets of results. Doing both kinds of searches will usually increase the number of good results that you get. </a:t>
            </a:r>
          </a:p>
        </p:txBody>
      </p:sp>
      <p:pic>
        <p:nvPicPr>
          <p:cNvPr id="4" name="Picture 3">
            <a:extLst>
              <a:ext uri="{FF2B5EF4-FFF2-40B4-BE49-F238E27FC236}">
                <a16:creationId xmlns:a16="http://schemas.microsoft.com/office/drawing/2014/main" id="{04A066C1-30CF-4967-961B-1EEDD3E3ADFB}"/>
              </a:ext>
            </a:extLst>
          </p:cNvPr>
          <p:cNvPicPr>
            <a:picLocks noChangeAspect="1"/>
          </p:cNvPicPr>
          <p:nvPr/>
        </p:nvPicPr>
        <p:blipFill>
          <a:blip r:embed="rId5"/>
          <a:stretch>
            <a:fillRect/>
          </a:stretch>
        </p:blipFill>
        <p:spPr>
          <a:xfrm>
            <a:off x="799306" y="2535044"/>
            <a:ext cx="3224213" cy="215423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25FA61E1-0A18-4BC8-AB66-26A056DB8DBC}"/>
              </a:ext>
            </a:extLst>
          </p:cNvPr>
          <p:cNvSpPr>
            <a:spLocks noChangeArrowheads="1"/>
          </p:cNvSpPr>
          <p:nvPr/>
        </p:nvSpPr>
        <p:spPr bwMode="auto">
          <a:xfrm>
            <a:off x="773113" y="808038"/>
            <a:ext cx="5800725"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en-US" altLang="en-US" sz="2400" b="1" dirty="0">
                <a:solidFill>
                  <a:schemeClr val="tx1"/>
                </a:solidFill>
              </a:rPr>
              <a:t>Strategy: Search Limiters for Books</a:t>
            </a:r>
          </a:p>
          <a:p>
            <a:pPr eaLnBrk="1">
              <a:lnSpc>
                <a:spcPct val="93000"/>
              </a:lnSpc>
              <a:buClr>
                <a:srgbClr val="000000"/>
              </a:buClr>
              <a:buSzPct val="100000"/>
              <a:buFont typeface="Times New Roman" panose="02020603050405020304" pitchFamily="18" charset="0"/>
              <a:buNone/>
            </a:pPr>
            <a:endParaRPr lang="en-US" altLang="en-US" b="1" dirty="0">
              <a:solidFill>
                <a:schemeClr val="tx1"/>
              </a:solidFill>
            </a:endParaRPr>
          </a:p>
        </p:txBody>
      </p:sp>
      <p:pic>
        <p:nvPicPr>
          <p:cNvPr id="19459" name="Picture 3">
            <a:extLst>
              <a:ext uri="{FF2B5EF4-FFF2-40B4-BE49-F238E27FC236}">
                <a16:creationId xmlns:a16="http://schemas.microsoft.com/office/drawing/2014/main" id="{D1983C46-8BDB-414C-9606-5951904FF4D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00" y="1354138"/>
            <a:ext cx="41910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4">
            <a:extLst>
              <a:ext uri="{FF2B5EF4-FFF2-40B4-BE49-F238E27FC236}">
                <a16:creationId xmlns:a16="http://schemas.microsoft.com/office/drawing/2014/main" id="{E6DF38B9-9B1B-4A80-BB00-EA4E1C6198C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76313" y="4008438"/>
            <a:ext cx="1524000" cy="240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TextBox 5">
            <a:extLst>
              <a:ext uri="{FF2B5EF4-FFF2-40B4-BE49-F238E27FC236}">
                <a16:creationId xmlns:a16="http://schemas.microsoft.com/office/drawing/2014/main" id="{325DAE0A-102D-4A78-AF75-79787936DE6E}"/>
              </a:ext>
            </a:extLst>
          </p:cNvPr>
          <p:cNvSpPr txBox="1">
            <a:spLocks noChangeArrowheads="1"/>
          </p:cNvSpPr>
          <p:nvPr/>
        </p:nvSpPr>
        <p:spPr bwMode="auto">
          <a:xfrm>
            <a:off x="5497513" y="1501775"/>
            <a:ext cx="2743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1200" dirty="0">
                <a:solidFill>
                  <a:schemeClr val="tx1"/>
                </a:solidFill>
              </a:rPr>
              <a:t>In the catalog, the limiters are found to the left of your search results. Publication year can be used to produce more recent results.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a:extLst>
              <a:ext uri="{FF2B5EF4-FFF2-40B4-BE49-F238E27FC236}">
                <a16:creationId xmlns:a16="http://schemas.microsoft.com/office/drawing/2014/main" id="{5D909A4A-87E5-42F1-9614-C0D850AD5AF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54313" y="1895475"/>
            <a:ext cx="2036762" cy="178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3">
            <a:extLst>
              <a:ext uri="{FF2B5EF4-FFF2-40B4-BE49-F238E27FC236}">
                <a16:creationId xmlns:a16="http://schemas.microsoft.com/office/drawing/2014/main" id="{3FCDC3C2-6469-480F-8DAE-EDDCBEF82E9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64113" y="2789238"/>
            <a:ext cx="3914775" cy="375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Box 4">
            <a:extLst>
              <a:ext uri="{FF2B5EF4-FFF2-40B4-BE49-F238E27FC236}">
                <a16:creationId xmlns:a16="http://schemas.microsoft.com/office/drawing/2014/main" id="{11C71EE7-99C9-4777-B728-984631CB00D1}"/>
              </a:ext>
            </a:extLst>
          </p:cNvPr>
          <p:cNvSpPr txBox="1">
            <a:spLocks noChangeArrowheads="1"/>
          </p:cNvSpPr>
          <p:nvPr/>
        </p:nvSpPr>
        <p:spPr bwMode="auto">
          <a:xfrm>
            <a:off x="728663" y="395288"/>
            <a:ext cx="8731250"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en-US" altLang="en-US" sz="2400" b="1" dirty="0">
                <a:solidFill>
                  <a:schemeClr val="tx1"/>
                </a:solidFill>
              </a:rPr>
              <a:t>Searching for &amp; Getting Books</a:t>
            </a:r>
          </a:p>
          <a:p>
            <a:pPr eaLnBrk="1">
              <a:lnSpc>
                <a:spcPct val="93000"/>
              </a:lnSpc>
              <a:buClr>
                <a:srgbClr val="000000"/>
              </a:buClr>
              <a:buSzPct val="100000"/>
              <a:buFont typeface="Times New Roman" panose="02020603050405020304" pitchFamily="18" charset="0"/>
              <a:buNone/>
            </a:pPr>
            <a:endParaRPr lang="en-US" altLang="en-US" dirty="0">
              <a:solidFill>
                <a:schemeClr val="tx1"/>
              </a:solidFill>
            </a:endParaRPr>
          </a:p>
          <a:p>
            <a:pPr eaLnBrk="1">
              <a:lnSpc>
                <a:spcPct val="93000"/>
              </a:lnSpc>
              <a:buClr>
                <a:srgbClr val="000000"/>
              </a:buClr>
              <a:buSzPct val="100000"/>
              <a:buFont typeface="Times New Roman" panose="02020603050405020304" pitchFamily="18" charset="0"/>
              <a:buNone/>
            </a:pPr>
            <a:endParaRPr lang="en-US" altLang="en-US" dirty="0">
              <a:solidFill>
                <a:schemeClr val="tx1"/>
              </a:solidFill>
            </a:endParaRPr>
          </a:p>
          <a:p>
            <a:pPr eaLnBrk="1">
              <a:lnSpc>
                <a:spcPct val="93000"/>
              </a:lnSpc>
              <a:buClr>
                <a:srgbClr val="000000"/>
              </a:buClr>
              <a:buSzPct val="100000"/>
              <a:buFont typeface="Times New Roman" panose="02020603050405020304" pitchFamily="18" charset="0"/>
              <a:buNone/>
            </a:pPr>
            <a:endParaRPr lang="en-US" altLang="en-US" dirty="0">
              <a:solidFill>
                <a:schemeClr val="tx1"/>
              </a:solidFill>
            </a:endParaRPr>
          </a:p>
          <a:p>
            <a:pPr eaLnBrk="1">
              <a:lnSpc>
                <a:spcPct val="93000"/>
              </a:lnSpc>
              <a:buClr>
                <a:srgbClr val="000000"/>
              </a:buClr>
              <a:buSzPct val="100000"/>
              <a:buFont typeface="Times New Roman" panose="02020603050405020304" pitchFamily="18" charset="0"/>
              <a:buNone/>
            </a:pPr>
            <a:endParaRPr lang="en-US" altLang="en-US" dirty="0">
              <a:solidFill>
                <a:schemeClr val="tx1"/>
              </a:solidFill>
            </a:endParaRPr>
          </a:p>
        </p:txBody>
      </p:sp>
      <p:sp>
        <p:nvSpPr>
          <p:cNvPr id="20485" name="TextBox 5">
            <a:extLst>
              <a:ext uri="{FF2B5EF4-FFF2-40B4-BE49-F238E27FC236}">
                <a16:creationId xmlns:a16="http://schemas.microsoft.com/office/drawing/2014/main" id="{36A20EC6-C76A-4994-B2FF-9B93F3F86E97}"/>
              </a:ext>
            </a:extLst>
          </p:cNvPr>
          <p:cNvSpPr txBox="1">
            <a:spLocks noChangeArrowheads="1"/>
          </p:cNvSpPr>
          <p:nvPr/>
        </p:nvSpPr>
        <p:spPr bwMode="auto">
          <a:xfrm>
            <a:off x="2906713" y="1570038"/>
            <a:ext cx="144780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en-US" altLang="en-US" dirty="0">
                <a:solidFill>
                  <a:schemeClr val="tx1"/>
                </a:solidFill>
              </a:rPr>
              <a:t>UBORROW</a:t>
            </a:r>
          </a:p>
        </p:txBody>
      </p:sp>
      <p:sp>
        <p:nvSpPr>
          <p:cNvPr id="20486" name="TextBox 6">
            <a:extLst>
              <a:ext uri="{FF2B5EF4-FFF2-40B4-BE49-F238E27FC236}">
                <a16:creationId xmlns:a16="http://schemas.microsoft.com/office/drawing/2014/main" id="{B4D35A52-AEE0-4C1D-99C8-C9C2E04FFBF8}"/>
              </a:ext>
            </a:extLst>
          </p:cNvPr>
          <p:cNvSpPr txBox="1">
            <a:spLocks noChangeArrowheads="1"/>
          </p:cNvSpPr>
          <p:nvPr/>
        </p:nvSpPr>
        <p:spPr bwMode="auto">
          <a:xfrm>
            <a:off x="5318125" y="2332038"/>
            <a:ext cx="358140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en-US" altLang="en-US" dirty="0">
                <a:solidFill>
                  <a:schemeClr val="tx1"/>
                </a:solidFill>
              </a:rPr>
              <a:t>               WorldCat (or Other) </a:t>
            </a:r>
          </a:p>
        </p:txBody>
      </p:sp>
      <p:sp>
        <p:nvSpPr>
          <p:cNvPr id="20487" name="TextBox 1">
            <a:extLst>
              <a:ext uri="{FF2B5EF4-FFF2-40B4-BE49-F238E27FC236}">
                <a16:creationId xmlns:a16="http://schemas.microsoft.com/office/drawing/2014/main" id="{63EAA035-4E68-4B7A-97BF-C5E273CA1988}"/>
              </a:ext>
            </a:extLst>
          </p:cNvPr>
          <p:cNvSpPr txBox="1">
            <a:spLocks noChangeArrowheads="1"/>
          </p:cNvSpPr>
          <p:nvPr/>
        </p:nvSpPr>
        <p:spPr bwMode="auto">
          <a:xfrm>
            <a:off x="4791075" y="6650038"/>
            <a:ext cx="4800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dirty="0">
                <a:solidFill>
                  <a:schemeClr val="tx1"/>
                </a:solidFill>
              </a:rPr>
              <a:t>                   </a:t>
            </a:r>
            <a:r>
              <a:rPr lang="en-US" altLang="en-US" b="1" dirty="0">
                <a:solidFill>
                  <a:schemeClr val="tx1"/>
                </a:solidFill>
              </a:rPr>
              <a:t>Interlibrary Loan</a:t>
            </a:r>
          </a:p>
        </p:txBody>
      </p:sp>
      <p:pic>
        <p:nvPicPr>
          <p:cNvPr id="20488" name="Picture 2">
            <a:extLst>
              <a:ext uri="{FF2B5EF4-FFF2-40B4-BE49-F238E27FC236}">
                <a16:creationId xmlns:a16="http://schemas.microsoft.com/office/drawing/2014/main" id="{2BB74E32-BEBC-465B-B19F-9994197FE3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5713" y="1163638"/>
            <a:ext cx="762000"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1">
            <a:extLst>
              <a:ext uri="{FF2B5EF4-FFF2-40B4-BE49-F238E27FC236}">
                <a16:creationId xmlns:a16="http://schemas.microsoft.com/office/drawing/2014/main" id="{25207FE9-F1D8-4EAD-AFAD-386BD637A7B7}"/>
              </a:ext>
            </a:extLst>
          </p:cNvPr>
          <p:cNvSpPr txBox="1">
            <a:spLocks noChangeArrowheads="1"/>
          </p:cNvSpPr>
          <p:nvPr/>
        </p:nvSpPr>
        <p:spPr bwMode="auto">
          <a:xfrm>
            <a:off x="315913" y="1189038"/>
            <a:ext cx="9764712" cy="3352800"/>
          </a:xfrm>
          <a:prstGeom prst="rect">
            <a:avLst/>
          </a:prstGeom>
          <a:noFill/>
          <a:ln>
            <a:noFill/>
          </a:ln>
          <a:effectLst/>
        </p:spPr>
        <p:txBody>
          <a:bodyPr lIns="90000" tIns="45000" rIns="90000" bIns="45000"/>
          <a:lstStyle>
            <a:lvl1pPr>
              <a:lnSpc>
                <a:spcPct val="93000"/>
              </a:lnSpc>
              <a:spcAft>
                <a:spcPts val="1413"/>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eaLnBrk="1">
              <a:spcAft>
                <a:spcPct val="0"/>
              </a:spcAft>
              <a:defRPr/>
            </a:pPr>
            <a:endParaRPr lang="en-US" altLang="en-US" b="1" dirty="0"/>
          </a:p>
          <a:p>
            <a:pPr eaLnBrk="1">
              <a:spcAft>
                <a:spcPct val="0"/>
              </a:spcAft>
              <a:defRPr/>
            </a:pPr>
            <a:endParaRPr lang="en-US" altLang="en-US" b="1" dirty="0"/>
          </a:p>
          <a:p>
            <a:pPr eaLnBrk="1">
              <a:spcAft>
                <a:spcPct val="0"/>
              </a:spcAft>
              <a:defRPr/>
            </a:pPr>
            <a:endParaRPr lang="en-US" altLang="en-US" b="1" dirty="0"/>
          </a:p>
          <a:p>
            <a:pPr eaLnBrk="1">
              <a:spcAft>
                <a:spcPct val="0"/>
              </a:spcAft>
              <a:defRPr/>
            </a:pPr>
            <a:r>
              <a:rPr lang="en-US" altLang="en-US" sz="2400" b="1" dirty="0">
                <a:solidFill>
                  <a:srgbClr val="FF0000"/>
                </a:solidFill>
              </a:rPr>
              <a:t>Searching for Books Beyond UF </a:t>
            </a:r>
          </a:p>
          <a:p>
            <a:pPr eaLnBrk="1">
              <a:spcAft>
                <a:spcPct val="0"/>
              </a:spcAft>
              <a:defRPr/>
            </a:pPr>
            <a:endParaRPr lang="en-US" altLang="en-US" sz="2600" dirty="0"/>
          </a:p>
          <a:p>
            <a:pPr eaLnBrk="1">
              <a:spcAft>
                <a:spcPct val="0"/>
              </a:spcAft>
              <a:defRPr/>
            </a:pPr>
            <a:r>
              <a:rPr lang="en-US" altLang="en-US" sz="2600" dirty="0"/>
              <a:t>	      </a:t>
            </a:r>
            <a:r>
              <a:rPr lang="en-US" altLang="en-US" sz="2200" dirty="0"/>
              <a:t>UF Library Catalog</a:t>
            </a:r>
            <a:r>
              <a:rPr lang="en-US" altLang="en-US" sz="2800" dirty="0"/>
              <a:t>                                                                                                                         </a:t>
            </a:r>
            <a:endParaRPr lang="en-US" altLang="en-US" sz="2600" dirty="0"/>
          </a:p>
          <a:p>
            <a:pPr eaLnBrk="1">
              <a:spcAft>
                <a:spcPct val="0"/>
              </a:spcAft>
              <a:defRPr/>
            </a:pPr>
            <a:r>
              <a:rPr lang="en-US" altLang="en-US" sz="2600" dirty="0"/>
              <a:t> 	   </a:t>
            </a:r>
          </a:p>
          <a:p>
            <a:pPr eaLnBrk="1">
              <a:spcAft>
                <a:spcPct val="0"/>
              </a:spcAft>
              <a:defRPr/>
            </a:pPr>
            <a:r>
              <a:rPr lang="en-US" altLang="en-US" sz="2600" dirty="0"/>
              <a:t>        1) </a:t>
            </a:r>
            <a:r>
              <a:rPr lang="en-US" altLang="en-US" sz="2200" dirty="0"/>
              <a:t>UBORROW</a:t>
            </a:r>
            <a:r>
              <a:rPr lang="en-US" altLang="en-US" sz="2600" dirty="0"/>
              <a:t>  </a:t>
            </a:r>
            <a:r>
              <a:rPr lang="en-US" altLang="en-US" sz="2200" dirty="0"/>
              <a:t>(All State University Libraries in Florida)</a:t>
            </a:r>
          </a:p>
          <a:p>
            <a:pPr eaLnBrk="1">
              <a:spcAft>
                <a:spcPct val="0"/>
              </a:spcAft>
              <a:defRPr/>
            </a:pPr>
            <a:r>
              <a:rPr lang="en-US" altLang="en-US" sz="2600" dirty="0"/>
              <a:t>                                 </a:t>
            </a:r>
            <a:r>
              <a:rPr lang="en-US" altLang="en-US" sz="1200" dirty="0"/>
              <a:t>…then after you do a search, click the blue link at the top right, </a:t>
            </a:r>
            <a:r>
              <a:rPr lang="en-US" altLang="en-US" sz="1200" i="1" dirty="0">
                <a:solidFill>
                  <a:schemeClr val="accent2">
                    <a:lumMod val="75000"/>
                  </a:schemeClr>
                </a:solidFill>
              </a:rPr>
              <a:t>Show XXX items</a:t>
            </a:r>
          </a:p>
          <a:p>
            <a:pPr eaLnBrk="1">
              <a:spcAft>
                <a:spcPct val="0"/>
              </a:spcAft>
              <a:defRPr/>
            </a:pPr>
            <a:endParaRPr lang="en-US" altLang="en-US" sz="2600" dirty="0"/>
          </a:p>
          <a:p>
            <a:pPr eaLnBrk="1">
              <a:spcAft>
                <a:spcPct val="0"/>
              </a:spcAft>
              <a:defRPr/>
            </a:pPr>
            <a:r>
              <a:rPr lang="en-US" altLang="en-US" sz="2600" dirty="0"/>
              <a:t>	           </a:t>
            </a:r>
          </a:p>
          <a:p>
            <a:pPr eaLnBrk="1">
              <a:spcAft>
                <a:spcPct val="0"/>
              </a:spcAft>
              <a:defRPr/>
            </a:pPr>
            <a:endParaRPr lang="en-US" altLang="en-US" sz="2600" dirty="0"/>
          </a:p>
          <a:p>
            <a:pPr eaLnBrk="1">
              <a:spcAft>
                <a:spcPct val="0"/>
              </a:spcAft>
              <a:defRPr/>
            </a:pPr>
            <a:r>
              <a:rPr lang="en-US" altLang="en-US" sz="2600" dirty="0"/>
              <a:t>        2) </a:t>
            </a:r>
            <a:r>
              <a:rPr lang="en-US" altLang="en-US" sz="2200" dirty="0"/>
              <a:t>WorldCat</a:t>
            </a:r>
            <a:r>
              <a:rPr lang="en-US" altLang="en-US" sz="2600" dirty="0"/>
              <a:t>  </a:t>
            </a:r>
            <a:r>
              <a:rPr lang="en-US" altLang="en-US" sz="2200" dirty="0"/>
              <a:t>(Worldwide Library Catalog)   </a:t>
            </a:r>
            <a:r>
              <a:rPr lang="en-US" altLang="en-US" sz="1200" dirty="0"/>
              <a:t>Put your cursor over Find” then click “Databases”                      </a:t>
            </a:r>
          </a:p>
          <a:p>
            <a:pPr eaLnBrk="1">
              <a:spcAft>
                <a:spcPct val="0"/>
              </a:spcAft>
              <a:defRPr/>
            </a:pPr>
            <a:r>
              <a:rPr lang="en-US" altLang="en-US" sz="1200" dirty="0"/>
              <a:t>                                                                                                                                               then click “A-Z Databases” then click “W” and scroll     </a:t>
            </a:r>
          </a:p>
          <a:p>
            <a:pPr eaLnBrk="1">
              <a:spcAft>
                <a:spcPct val="0"/>
              </a:spcAft>
              <a:defRPr/>
            </a:pPr>
            <a:r>
              <a:rPr lang="en-US" altLang="en-US" sz="1200" dirty="0"/>
              <a:t>                                                                                                                                               down to WorldCat, </a:t>
            </a:r>
          </a:p>
          <a:p>
            <a:pPr eaLnBrk="1">
              <a:spcAft>
                <a:spcPct val="0"/>
              </a:spcAft>
              <a:defRPr/>
            </a:pPr>
            <a:r>
              <a:rPr lang="en-US" altLang="en-US" sz="1200" dirty="0"/>
              <a:t>                                                                                                                                              </a:t>
            </a:r>
          </a:p>
        </p:txBody>
      </p:sp>
      <p:pic>
        <p:nvPicPr>
          <p:cNvPr id="21507" name="Picture 1">
            <a:extLst>
              <a:ext uri="{FF2B5EF4-FFF2-40B4-BE49-F238E27FC236}">
                <a16:creationId xmlns:a16="http://schemas.microsoft.com/office/drawing/2014/main" id="{4420AC56-285C-4266-9DF1-4206AB7FAE2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35313" y="655638"/>
            <a:ext cx="3429000" cy="197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3">
            <a:extLst>
              <a:ext uri="{FF2B5EF4-FFF2-40B4-BE49-F238E27FC236}">
                <a16:creationId xmlns:a16="http://schemas.microsoft.com/office/drawing/2014/main" id="{9F807F62-3B6E-4E5E-884C-9C62734F5B4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35113" y="4922838"/>
            <a:ext cx="7858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1">
            <a:extLst>
              <a:ext uri="{FF2B5EF4-FFF2-40B4-BE49-F238E27FC236}">
                <a16:creationId xmlns:a16="http://schemas.microsoft.com/office/drawing/2014/main" id="{5F6ECAF8-2FDF-46D8-BD78-E2192A66F625}"/>
              </a:ext>
            </a:extLst>
          </p:cNvPr>
          <p:cNvSpPr txBox="1">
            <a:spLocks noChangeArrowheads="1"/>
          </p:cNvSpPr>
          <p:nvPr/>
        </p:nvSpPr>
        <p:spPr bwMode="auto">
          <a:xfrm>
            <a:off x="808038" y="655638"/>
            <a:ext cx="8880475" cy="655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Aft>
                <a:spcPts val="1413"/>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eaLnBrk="1">
              <a:spcAft>
                <a:spcPct val="0"/>
              </a:spcAft>
            </a:pPr>
            <a:endParaRPr lang="en-US" altLang="en-US" sz="2400" b="1" dirty="0"/>
          </a:p>
          <a:p>
            <a:pPr eaLnBrk="1">
              <a:spcAft>
                <a:spcPct val="0"/>
              </a:spcAft>
            </a:pPr>
            <a:endParaRPr lang="en-US" altLang="en-US" sz="2400" b="1" dirty="0"/>
          </a:p>
          <a:p>
            <a:pPr eaLnBrk="1">
              <a:spcAft>
                <a:spcPct val="0"/>
              </a:spcAft>
            </a:pPr>
            <a:endParaRPr lang="en-US" altLang="en-US" sz="2400" b="1" dirty="0"/>
          </a:p>
          <a:p>
            <a:pPr eaLnBrk="1">
              <a:spcAft>
                <a:spcPct val="0"/>
              </a:spcAft>
            </a:pPr>
            <a:endParaRPr lang="en-US" altLang="en-US" sz="2400" b="1" dirty="0"/>
          </a:p>
          <a:p>
            <a:pPr eaLnBrk="1">
              <a:spcAft>
                <a:spcPct val="0"/>
              </a:spcAft>
            </a:pPr>
            <a:r>
              <a:rPr lang="en-US" altLang="en-US" sz="2400" b="1" dirty="0">
                <a:solidFill>
                  <a:srgbClr val="FF0000"/>
                </a:solidFill>
              </a:rPr>
              <a:t>II. Searching for Journal Articles</a:t>
            </a:r>
          </a:p>
          <a:p>
            <a:pPr eaLnBrk="1">
              <a:spcAft>
                <a:spcPct val="0"/>
              </a:spcAft>
            </a:pPr>
            <a:endParaRPr lang="en-US" altLang="en-US" sz="2600" dirty="0"/>
          </a:p>
          <a:p>
            <a:pPr eaLnBrk="1">
              <a:spcAft>
                <a:spcPct val="0"/>
              </a:spcAft>
            </a:pPr>
            <a:r>
              <a:rPr lang="en-US" altLang="en-US" sz="2200" dirty="0"/>
              <a:t>	UF Libraries Databases   </a:t>
            </a:r>
            <a:r>
              <a:rPr lang="en-US" altLang="en-US" sz="2200" dirty="0">
                <a:solidFill>
                  <a:schemeClr val="accent2"/>
                </a:solidFill>
                <a:hlinkClick r:id="rId3">
                  <a:extLst>
                    <a:ext uri="{A12FA001-AC4F-418D-AE19-62706E023703}">
                      <ahyp:hlinkClr xmlns:ahyp="http://schemas.microsoft.com/office/drawing/2018/hyperlinkcolor" val="tx"/>
                    </a:ext>
                  </a:extLst>
                </a:hlinkClick>
              </a:rPr>
              <a:t>www.uflib.ufl.edu</a:t>
            </a:r>
            <a:r>
              <a:rPr lang="en-US" altLang="en-US" sz="2200" dirty="0">
                <a:solidFill>
                  <a:schemeClr val="accent2"/>
                </a:solidFill>
              </a:rPr>
              <a:t> </a:t>
            </a:r>
          </a:p>
          <a:p>
            <a:pPr eaLnBrk="1">
              <a:spcAft>
                <a:spcPct val="0"/>
              </a:spcAft>
            </a:pPr>
            <a:endParaRPr lang="en-US" altLang="en-US" sz="2200" dirty="0">
              <a:solidFill>
                <a:schemeClr val="accent2"/>
              </a:solidFill>
            </a:endParaRPr>
          </a:p>
          <a:p>
            <a:pPr eaLnBrk="1">
              <a:spcAft>
                <a:spcPct val="0"/>
              </a:spcAft>
            </a:pPr>
            <a:r>
              <a:rPr lang="en-US" altLang="en-US" sz="2200" dirty="0"/>
              <a:t>		General  (Academic Search Premier, ProQuest) </a:t>
            </a:r>
            <a:r>
              <a:rPr lang="en-US" altLang="en-US" sz="1200" dirty="0"/>
              <a:t>Put your cursor over “Find” then 											                      click “Databases” then click “Project Starter</a:t>
            </a:r>
          </a:p>
          <a:p>
            <a:pPr eaLnBrk="1">
              <a:spcAft>
                <a:spcPct val="0"/>
              </a:spcAft>
            </a:pPr>
            <a:r>
              <a:rPr lang="en-US" altLang="en-US" sz="1200" dirty="0"/>
              <a:t>                                                                                                                                 Databases” then scroll down. </a:t>
            </a:r>
          </a:p>
          <a:p>
            <a:pPr eaLnBrk="1">
              <a:spcAft>
                <a:spcPct val="0"/>
              </a:spcAft>
            </a:pPr>
            <a:r>
              <a:rPr lang="en-US" altLang="en-US" sz="1200" dirty="0"/>
              <a:t>	                                                                          </a:t>
            </a:r>
          </a:p>
          <a:p>
            <a:pPr eaLnBrk="1">
              <a:spcAft>
                <a:spcPct val="0"/>
              </a:spcAft>
            </a:pPr>
            <a:r>
              <a:rPr lang="en-US" altLang="en-US" sz="2200" dirty="0"/>
              <a:t>      Discipline-Specific  </a:t>
            </a:r>
            <a:r>
              <a:rPr lang="en-US" altLang="en-US" sz="1200" dirty="0"/>
              <a:t>Put your cursor over “Find” then click “Databases then click “A-Z Databases” then use 							    the search box at the top to search for databases relevant to your discipline. 											        </a:t>
            </a:r>
          </a:p>
          <a:p>
            <a:pPr eaLnBrk="1">
              <a:spcAft>
                <a:spcPct val="0"/>
              </a:spcAft>
            </a:pPr>
            <a:endParaRPr lang="en-US" altLang="en-US" sz="1200" dirty="0"/>
          </a:p>
          <a:p>
            <a:pPr eaLnBrk="1">
              <a:spcAft>
                <a:spcPct val="0"/>
              </a:spcAft>
            </a:pPr>
            <a:r>
              <a:rPr lang="en-US" altLang="en-US" sz="1200" dirty="0"/>
              <a:t>	</a:t>
            </a:r>
            <a:r>
              <a:rPr lang="en-US" altLang="en-US" sz="2200" dirty="0"/>
              <a:t>	UF Libraries Journal Search Tool  </a:t>
            </a:r>
            <a:r>
              <a:rPr lang="en-US" altLang="en-US" sz="1200" dirty="0"/>
              <a:t>Put your cursor over “Find” then click “Journals” then click   </a:t>
            </a:r>
          </a:p>
          <a:p>
            <a:pPr eaLnBrk="1">
              <a:spcAft>
                <a:spcPct val="0"/>
              </a:spcAft>
            </a:pPr>
            <a:r>
              <a:rPr lang="en-US" altLang="en-US" sz="1200" dirty="0"/>
              <a:t>		                                                                                                   “Find Journals” then use the search box at the top to 											   search for journals relevant to your topic or discipline.  </a:t>
            </a:r>
          </a:p>
          <a:p>
            <a:pPr eaLnBrk="1">
              <a:spcAft>
                <a:spcPct val="0"/>
              </a:spcAft>
            </a:pPr>
            <a:r>
              <a:rPr lang="en-US" altLang="en-US" sz="2200" dirty="0"/>
              <a:t>	Google Scholar  </a:t>
            </a:r>
            <a:r>
              <a:rPr lang="en-US" altLang="en-US" sz="1200" dirty="0">
                <a:solidFill>
                  <a:schemeClr val="accent2"/>
                </a:solidFill>
                <a:hlinkClick r:id="rId4">
                  <a:extLst>
                    <a:ext uri="{A12FA001-AC4F-418D-AE19-62706E023703}">
                      <ahyp:hlinkClr xmlns:ahyp="http://schemas.microsoft.com/office/drawing/2018/hyperlinkcolor" val="tx"/>
                    </a:ext>
                  </a:extLst>
                </a:hlinkClick>
              </a:rPr>
              <a:t>www.google.com/scholar</a:t>
            </a:r>
            <a:r>
              <a:rPr lang="en-US" altLang="en-US" sz="2200" dirty="0"/>
              <a:t> </a:t>
            </a:r>
            <a:r>
              <a:rPr lang="en-US" altLang="en-US" sz="1200" dirty="0"/>
              <a:t>(</a:t>
            </a:r>
            <a:r>
              <a:rPr lang="en-US" altLang="en-US" sz="1200" b="1" dirty="0">
                <a:solidFill>
                  <a:srgbClr val="FF0000"/>
                </a:solidFill>
              </a:rPr>
              <a:t>Note:</a:t>
            </a:r>
            <a:r>
              <a:rPr lang="en-US" altLang="en-US" sz="1200" dirty="0"/>
              <a:t> If you are off campus, log into the Library with the VPN before</a:t>
            </a:r>
          </a:p>
          <a:p>
            <a:pPr eaLnBrk="1">
              <a:spcAft>
                <a:spcPct val="0"/>
              </a:spcAft>
            </a:pPr>
            <a:r>
              <a:rPr lang="en-US" altLang="en-US" sz="1200" dirty="0"/>
              <a:t>      							       	     searching with Scholar. You will get many more articles)</a:t>
            </a:r>
          </a:p>
          <a:p>
            <a:pPr eaLnBrk="1">
              <a:spcAft>
                <a:spcPct val="0"/>
              </a:spcAft>
            </a:pPr>
            <a:endParaRPr lang="en-US" altLang="en-US" sz="1200" dirty="0"/>
          </a:p>
          <a:p>
            <a:pPr eaLnBrk="1">
              <a:spcAft>
                <a:spcPct val="0"/>
              </a:spcAft>
            </a:pPr>
            <a:r>
              <a:rPr lang="en-US" altLang="en-US" sz="2200" dirty="0"/>
              <a:t>“Pirate” Sites</a:t>
            </a:r>
          </a:p>
        </p:txBody>
      </p:sp>
      <p:pic>
        <p:nvPicPr>
          <p:cNvPr id="23556" name="Picture 3">
            <a:extLst>
              <a:ext uri="{FF2B5EF4-FFF2-40B4-BE49-F238E27FC236}">
                <a16:creationId xmlns:a16="http://schemas.microsoft.com/office/drawing/2014/main" id="{060D7983-4CBD-46E1-BDA2-155542A952B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02312" y="350837"/>
            <a:ext cx="3200400" cy="178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1">
            <a:extLst>
              <a:ext uri="{FF2B5EF4-FFF2-40B4-BE49-F238E27FC236}">
                <a16:creationId xmlns:a16="http://schemas.microsoft.com/office/drawing/2014/main" id="{3ACB9B6F-2DC7-4D57-98E1-809B7A4312AF}"/>
              </a:ext>
            </a:extLst>
          </p:cNvPr>
          <p:cNvSpPr txBox="1">
            <a:spLocks noChangeArrowheads="1"/>
          </p:cNvSpPr>
          <p:nvPr/>
        </p:nvSpPr>
        <p:spPr bwMode="auto">
          <a:xfrm>
            <a:off x="704850" y="515938"/>
            <a:ext cx="7783513" cy="112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en-US" altLang="en-US" sz="2400" b="1" dirty="0">
                <a:solidFill>
                  <a:schemeClr val="tx1"/>
                </a:solidFill>
              </a:rPr>
              <a:t>Strategy: Good Search Terms For Journal Articles</a:t>
            </a:r>
          </a:p>
          <a:p>
            <a:pPr eaLnBrk="1">
              <a:lnSpc>
                <a:spcPct val="93000"/>
              </a:lnSpc>
              <a:buClr>
                <a:srgbClr val="000000"/>
              </a:buClr>
              <a:buSzPct val="100000"/>
              <a:buFont typeface="Times New Roman" panose="02020603050405020304" pitchFamily="18" charset="0"/>
              <a:buNone/>
            </a:pPr>
            <a:endParaRPr lang="en-US" altLang="en-US" sz="2400" dirty="0">
              <a:solidFill>
                <a:schemeClr val="tx1"/>
              </a:solidFill>
            </a:endParaRPr>
          </a:p>
          <a:p>
            <a:pPr eaLnBrk="1">
              <a:lnSpc>
                <a:spcPct val="93000"/>
              </a:lnSpc>
              <a:buClr>
                <a:srgbClr val="000000"/>
              </a:buClr>
              <a:buSzPct val="100000"/>
              <a:buFont typeface="Times New Roman" panose="02020603050405020304" pitchFamily="18" charset="0"/>
              <a:buNone/>
            </a:pPr>
            <a:r>
              <a:rPr lang="en-US" altLang="en-US" sz="2200" dirty="0">
                <a:solidFill>
                  <a:schemeClr val="tx1"/>
                </a:solidFill>
              </a:rPr>
              <a:t>Keywords vs Subject Headings </a:t>
            </a:r>
          </a:p>
        </p:txBody>
      </p:sp>
      <p:pic>
        <p:nvPicPr>
          <p:cNvPr id="25603" name="Picture 7">
            <a:extLst>
              <a:ext uri="{FF2B5EF4-FFF2-40B4-BE49-F238E27FC236}">
                <a16:creationId xmlns:a16="http://schemas.microsoft.com/office/drawing/2014/main" id="{6AD0BA9C-1F68-4367-890C-396710812D0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6113" y="3752850"/>
            <a:ext cx="6572250"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extBox 1">
            <a:extLst>
              <a:ext uri="{FF2B5EF4-FFF2-40B4-BE49-F238E27FC236}">
                <a16:creationId xmlns:a16="http://schemas.microsoft.com/office/drawing/2014/main" id="{B2020335-F769-4EDA-8260-85BE246E76D3}"/>
              </a:ext>
            </a:extLst>
          </p:cNvPr>
          <p:cNvSpPr txBox="1">
            <a:spLocks noChangeArrowheads="1"/>
          </p:cNvSpPr>
          <p:nvPr/>
        </p:nvSpPr>
        <p:spPr bwMode="auto">
          <a:xfrm>
            <a:off x="1458913" y="5608638"/>
            <a:ext cx="7772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1200" dirty="0">
                <a:solidFill>
                  <a:schemeClr val="tx1"/>
                </a:solidFill>
              </a:rPr>
              <a:t>In journal article databases, the Subject Headings are usually included in the search results, as you see above. </a:t>
            </a:r>
          </a:p>
          <a:p>
            <a:r>
              <a:rPr lang="en-US" altLang="en-US" sz="1200" dirty="0">
                <a:solidFill>
                  <a:schemeClr val="tx1"/>
                </a:solidFill>
              </a:rPr>
              <a:t>(Labelled here as </a:t>
            </a:r>
            <a:r>
              <a:rPr lang="en-US" altLang="en-US" sz="1200" b="1" dirty="0">
                <a:solidFill>
                  <a:schemeClr val="tx1"/>
                </a:solidFill>
              </a:rPr>
              <a:t>Subjects:</a:t>
            </a:r>
            <a:r>
              <a:rPr lang="en-US" altLang="en-US" sz="1200" dirty="0">
                <a:solidFill>
                  <a:schemeClr val="tx1"/>
                </a:solidFill>
              </a:rPr>
              <a:t>) If you find a Subject Heading you like, type it into the search slot, and make sure to select “Subject Terms” (or another appropriate term, depending on the database) using the drop down menu to the right of the search slot, as above. </a:t>
            </a:r>
          </a:p>
        </p:txBody>
      </p:sp>
      <p:pic>
        <p:nvPicPr>
          <p:cNvPr id="25605" name="Picture 2">
            <a:extLst>
              <a:ext uri="{FF2B5EF4-FFF2-40B4-BE49-F238E27FC236}">
                <a16:creationId xmlns:a16="http://schemas.microsoft.com/office/drawing/2014/main" id="{3C176F63-132A-4C5B-B1B8-97B321F95D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58913" y="1827213"/>
            <a:ext cx="5746750" cy="16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a:extLst>
              <a:ext uri="{FF2B5EF4-FFF2-40B4-BE49-F238E27FC236}">
                <a16:creationId xmlns:a16="http://schemas.microsoft.com/office/drawing/2014/main" id="{46E5D6D9-B663-4B82-9025-004A75DEDDFD}"/>
              </a:ext>
            </a:extLst>
          </p:cNvPr>
          <p:cNvSpPr>
            <a:spLocks noChangeArrowheads="1"/>
          </p:cNvSpPr>
          <p:nvPr/>
        </p:nvSpPr>
        <p:spPr bwMode="auto">
          <a:xfrm>
            <a:off x="1001713" y="884238"/>
            <a:ext cx="6810375"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a:lnSpc>
                <a:spcPct val="93000"/>
              </a:lnSpc>
              <a:buClr>
                <a:srgbClr val="000000"/>
              </a:buClr>
              <a:buSzPct val="100000"/>
              <a:buFont typeface="Times New Roman" panose="02020603050405020304" pitchFamily="18" charset="0"/>
              <a:buNone/>
            </a:pPr>
            <a:r>
              <a:rPr lang="en-US" altLang="en-US" sz="2400" b="1" dirty="0">
                <a:solidFill>
                  <a:schemeClr val="tx1"/>
                </a:solidFill>
              </a:rPr>
              <a:t>Strategy: Search Limiters for Journal Articles</a:t>
            </a:r>
          </a:p>
        </p:txBody>
      </p:sp>
      <p:pic>
        <p:nvPicPr>
          <p:cNvPr id="26627" name="Picture 2">
            <a:extLst>
              <a:ext uri="{FF2B5EF4-FFF2-40B4-BE49-F238E27FC236}">
                <a16:creationId xmlns:a16="http://schemas.microsoft.com/office/drawing/2014/main" id="{B4D8E1D6-A7F6-41F1-A29D-A6934376F8B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39913" y="1646238"/>
            <a:ext cx="642937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TextBox 3">
            <a:extLst>
              <a:ext uri="{FF2B5EF4-FFF2-40B4-BE49-F238E27FC236}">
                <a16:creationId xmlns:a16="http://schemas.microsoft.com/office/drawing/2014/main" id="{844330DC-CFBE-4155-B869-2052EA17B53A}"/>
              </a:ext>
            </a:extLst>
          </p:cNvPr>
          <p:cNvSpPr txBox="1">
            <a:spLocks noChangeArrowheads="1"/>
          </p:cNvSpPr>
          <p:nvPr/>
        </p:nvSpPr>
        <p:spPr bwMode="auto">
          <a:xfrm>
            <a:off x="1687513" y="6065838"/>
            <a:ext cx="6248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1200" dirty="0">
                <a:solidFill>
                  <a:schemeClr val="tx1"/>
                </a:solidFill>
              </a:rPr>
              <a:t>With most journal article databases, the limiters are located to the left of the search results (or, in some cases, at the bottom of the screen).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3">
            <a:extLst>
              <a:ext uri="{FF2B5EF4-FFF2-40B4-BE49-F238E27FC236}">
                <a16:creationId xmlns:a16="http://schemas.microsoft.com/office/drawing/2014/main" id="{50D3FBB5-B646-450C-828C-DFEACBFC0C5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64113" y="2789238"/>
            <a:ext cx="3914775" cy="375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TextBox 4">
            <a:extLst>
              <a:ext uri="{FF2B5EF4-FFF2-40B4-BE49-F238E27FC236}">
                <a16:creationId xmlns:a16="http://schemas.microsoft.com/office/drawing/2014/main" id="{72315FE2-795B-4E30-835C-9BBBB683E151}"/>
              </a:ext>
            </a:extLst>
          </p:cNvPr>
          <p:cNvSpPr txBox="1">
            <a:spLocks noChangeArrowheads="1"/>
          </p:cNvSpPr>
          <p:nvPr/>
        </p:nvSpPr>
        <p:spPr bwMode="auto">
          <a:xfrm>
            <a:off x="728663" y="395288"/>
            <a:ext cx="7588250"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en-US" altLang="en-US" sz="2400" b="1" dirty="0">
                <a:solidFill>
                  <a:schemeClr val="tx1"/>
                </a:solidFill>
              </a:rPr>
              <a:t>Searching for &amp; Getting Journal Articles</a:t>
            </a:r>
          </a:p>
          <a:p>
            <a:pPr eaLnBrk="1">
              <a:lnSpc>
                <a:spcPct val="93000"/>
              </a:lnSpc>
              <a:buClr>
                <a:srgbClr val="000000"/>
              </a:buClr>
              <a:buSzPct val="100000"/>
              <a:buFont typeface="Times New Roman" panose="02020603050405020304" pitchFamily="18" charset="0"/>
              <a:buNone/>
            </a:pPr>
            <a:endParaRPr lang="en-US" altLang="en-US" dirty="0">
              <a:solidFill>
                <a:schemeClr val="tx1"/>
              </a:solidFill>
            </a:endParaRPr>
          </a:p>
          <a:p>
            <a:pPr eaLnBrk="1">
              <a:lnSpc>
                <a:spcPct val="93000"/>
              </a:lnSpc>
              <a:buClr>
                <a:srgbClr val="000000"/>
              </a:buClr>
              <a:buSzPct val="100000"/>
              <a:buFont typeface="Times New Roman" panose="02020603050405020304" pitchFamily="18" charset="0"/>
              <a:buNone/>
            </a:pPr>
            <a:r>
              <a:rPr lang="en-US" altLang="en-US" u="sng" dirty="0">
                <a:solidFill>
                  <a:schemeClr val="tx1"/>
                </a:solidFill>
              </a:rPr>
              <a:t>UF Libraries Databases</a:t>
            </a:r>
            <a:r>
              <a:rPr lang="en-US" altLang="en-US" dirty="0">
                <a:solidFill>
                  <a:schemeClr val="tx1"/>
                </a:solidFill>
              </a:rPr>
              <a:t>                                                </a:t>
            </a:r>
            <a:r>
              <a:rPr lang="en-US" altLang="en-US" u="sng" dirty="0">
                <a:solidFill>
                  <a:schemeClr val="tx1"/>
                </a:solidFill>
              </a:rPr>
              <a:t>Other Tools</a:t>
            </a:r>
            <a:r>
              <a:rPr lang="en-US" altLang="en-US" dirty="0">
                <a:solidFill>
                  <a:schemeClr val="tx1"/>
                </a:solidFill>
              </a:rPr>
              <a:t>                </a:t>
            </a:r>
          </a:p>
        </p:txBody>
      </p:sp>
      <p:sp>
        <p:nvSpPr>
          <p:cNvPr id="27652" name="TextBox 5">
            <a:extLst>
              <a:ext uri="{FF2B5EF4-FFF2-40B4-BE49-F238E27FC236}">
                <a16:creationId xmlns:a16="http://schemas.microsoft.com/office/drawing/2014/main" id="{83D34467-2241-4B59-8082-809F3EA449F6}"/>
              </a:ext>
            </a:extLst>
          </p:cNvPr>
          <p:cNvSpPr txBox="1">
            <a:spLocks noChangeArrowheads="1"/>
          </p:cNvSpPr>
          <p:nvPr/>
        </p:nvSpPr>
        <p:spPr bwMode="auto">
          <a:xfrm>
            <a:off x="5497513" y="1504950"/>
            <a:ext cx="281940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en-US" altLang="en-US" dirty="0">
                <a:solidFill>
                  <a:schemeClr val="tx1"/>
                </a:solidFill>
              </a:rPr>
              <a:t>       Google Scholar    </a:t>
            </a:r>
          </a:p>
          <a:p>
            <a:pPr eaLnBrk="1">
              <a:lnSpc>
                <a:spcPct val="93000"/>
              </a:lnSpc>
              <a:buClr>
                <a:srgbClr val="000000"/>
              </a:buClr>
              <a:buSzPct val="100000"/>
              <a:buFont typeface="Times New Roman" panose="02020603050405020304" pitchFamily="18" charset="0"/>
              <a:buNone/>
            </a:pPr>
            <a:r>
              <a:rPr lang="en-US" altLang="en-US" dirty="0">
                <a:solidFill>
                  <a:schemeClr val="tx1"/>
                </a:solidFill>
              </a:rPr>
              <a:t>         Pirate Sites</a:t>
            </a:r>
          </a:p>
        </p:txBody>
      </p:sp>
      <p:sp>
        <p:nvSpPr>
          <p:cNvPr id="27653" name="TextBox 6">
            <a:extLst>
              <a:ext uri="{FF2B5EF4-FFF2-40B4-BE49-F238E27FC236}">
                <a16:creationId xmlns:a16="http://schemas.microsoft.com/office/drawing/2014/main" id="{B27FF8C6-385A-42EA-B212-0A830244E74D}"/>
              </a:ext>
            </a:extLst>
          </p:cNvPr>
          <p:cNvSpPr txBox="1">
            <a:spLocks noChangeArrowheads="1"/>
          </p:cNvSpPr>
          <p:nvPr/>
        </p:nvSpPr>
        <p:spPr bwMode="auto">
          <a:xfrm>
            <a:off x="5318125" y="2332038"/>
            <a:ext cx="358140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en-US" altLang="en-US" dirty="0">
                <a:solidFill>
                  <a:schemeClr val="tx1"/>
                </a:solidFill>
              </a:rPr>
              <a:t>               </a:t>
            </a:r>
          </a:p>
        </p:txBody>
      </p:sp>
      <p:sp>
        <p:nvSpPr>
          <p:cNvPr id="27654" name="TextBox 1">
            <a:extLst>
              <a:ext uri="{FF2B5EF4-FFF2-40B4-BE49-F238E27FC236}">
                <a16:creationId xmlns:a16="http://schemas.microsoft.com/office/drawing/2014/main" id="{DE525BA2-60D3-486E-B3D4-FF14A20C09DF}"/>
              </a:ext>
            </a:extLst>
          </p:cNvPr>
          <p:cNvSpPr txBox="1">
            <a:spLocks noChangeArrowheads="1"/>
          </p:cNvSpPr>
          <p:nvPr/>
        </p:nvSpPr>
        <p:spPr bwMode="auto">
          <a:xfrm>
            <a:off x="-217488" y="6650038"/>
            <a:ext cx="98091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dirty="0">
                <a:solidFill>
                  <a:schemeClr val="tx1"/>
                </a:solidFill>
              </a:rPr>
              <a:t>                   </a:t>
            </a:r>
            <a:r>
              <a:rPr lang="en-US" altLang="en-US" b="1" dirty="0">
                <a:solidFill>
                  <a:schemeClr val="tx1"/>
                </a:solidFill>
              </a:rPr>
              <a:t>Interlibrary Loan                                                   Interlibrary Loan</a:t>
            </a:r>
          </a:p>
          <a:p>
            <a:endParaRPr lang="en-US" altLang="en-US" b="1" dirty="0">
              <a:solidFill>
                <a:schemeClr val="tx1"/>
              </a:solidFill>
            </a:endParaRPr>
          </a:p>
        </p:txBody>
      </p:sp>
      <p:pic>
        <p:nvPicPr>
          <p:cNvPr id="27655" name="Picture 1">
            <a:extLst>
              <a:ext uri="{FF2B5EF4-FFF2-40B4-BE49-F238E27FC236}">
                <a16:creationId xmlns:a16="http://schemas.microsoft.com/office/drawing/2014/main" id="{90BCF645-4CD5-4EFC-BAB9-1FB9D00AF8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1313" y="1790700"/>
            <a:ext cx="7620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id="{067DED12-374B-4F35-BF9B-7CF596E5922A}"/>
              </a:ext>
            </a:extLst>
          </p:cNvPr>
          <p:cNvSpPr txBox="1">
            <a:spLocks noChangeArrowheads="1"/>
          </p:cNvSpPr>
          <p:nvPr/>
        </p:nvSpPr>
        <p:spPr bwMode="auto">
          <a:xfrm>
            <a:off x="163512" y="1265238"/>
            <a:ext cx="9601200" cy="5663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b="1" dirty="0">
                <a:solidFill>
                  <a:schemeClr val="tx1"/>
                </a:solidFill>
              </a:rPr>
              <a:t>Searching for Specialized Library Sources:</a:t>
            </a:r>
            <a:r>
              <a:rPr lang="en-US" altLang="en-US" sz="2400" dirty="0">
                <a:solidFill>
                  <a:schemeClr val="tx1"/>
                </a:solidFill>
              </a:rPr>
              <a:t> </a:t>
            </a:r>
            <a:r>
              <a:rPr lang="en-US" altLang="en-US" sz="2400" b="1" dirty="0">
                <a:solidFill>
                  <a:schemeClr val="tx1"/>
                </a:solidFill>
              </a:rPr>
              <a:t>Literature Reviews</a:t>
            </a:r>
          </a:p>
          <a:p>
            <a:endParaRPr lang="en-US" altLang="en-US" sz="2200" b="1" dirty="0">
              <a:solidFill>
                <a:schemeClr val="tx1"/>
              </a:solidFill>
            </a:endParaRPr>
          </a:p>
          <a:p>
            <a:r>
              <a:rPr lang="en-US" altLang="en-US" sz="2200" b="1" dirty="0">
                <a:solidFill>
                  <a:schemeClr val="tx1"/>
                </a:solidFill>
              </a:rPr>
              <a:t>       UF Libraries</a:t>
            </a:r>
            <a:endParaRPr lang="en-US" altLang="en-US" sz="900" b="1" dirty="0">
              <a:solidFill>
                <a:schemeClr val="tx1"/>
              </a:solidFill>
            </a:endParaRPr>
          </a:p>
          <a:p>
            <a:endParaRPr lang="en-US" altLang="en-US" sz="2200" dirty="0">
              <a:solidFill>
                <a:schemeClr val="tx1"/>
              </a:solidFill>
            </a:endParaRPr>
          </a:p>
          <a:p>
            <a:r>
              <a:rPr lang="en-US" altLang="en-US" sz="2200" dirty="0">
                <a:solidFill>
                  <a:schemeClr val="tx1"/>
                </a:solidFill>
              </a:rPr>
              <a:t>          Annual Reviews</a:t>
            </a:r>
          </a:p>
          <a:p>
            <a:r>
              <a:rPr lang="en-US" altLang="en-US" sz="2200" dirty="0">
                <a:solidFill>
                  <a:schemeClr val="tx1"/>
                </a:solidFill>
              </a:rPr>
              <a:t>             </a:t>
            </a:r>
            <a:r>
              <a:rPr lang="en-US" altLang="en-US" sz="1200" dirty="0">
                <a:solidFill>
                  <a:schemeClr val="tx1"/>
                </a:solidFill>
              </a:rPr>
              <a:t>Do a search for Annual Reviews in the Library Catalog</a:t>
            </a:r>
            <a:endParaRPr lang="en-US" altLang="en-US" sz="2200" dirty="0">
              <a:solidFill>
                <a:schemeClr val="tx1"/>
              </a:solidFill>
            </a:endParaRPr>
          </a:p>
          <a:p>
            <a:endParaRPr lang="en-US" altLang="en-US" sz="2200" dirty="0">
              <a:solidFill>
                <a:schemeClr val="tx1"/>
              </a:solidFill>
            </a:endParaRPr>
          </a:p>
          <a:p>
            <a:r>
              <a:rPr lang="en-US" altLang="en-US" sz="2200" dirty="0">
                <a:solidFill>
                  <a:schemeClr val="tx1"/>
                </a:solidFill>
              </a:rPr>
              <a:t>          Subject Handbooks</a:t>
            </a:r>
          </a:p>
          <a:p>
            <a:r>
              <a:rPr lang="en-US" altLang="en-US" sz="1200" dirty="0">
                <a:solidFill>
                  <a:schemeClr val="tx1"/>
                </a:solidFill>
              </a:rPr>
              <a:t>		   </a:t>
            </a:r>
          </a:p>
          <a:p>
            <a:r>
              <a:rPr lang="en-US" altLang="en-US" sz="1200" dirty="0">
                <a:solidFill>
                  <a:schemeClr val="tx1"/>
                </a:solidFill>
              </a:rPr>
              <a:t>                        Search your subject term + handbook in the Library Catalog</a:t>
            </a:r>
          </a:p>
          <a:p>
            <a:endParaRPr lang="en-US" altLang="en-US" sz="2200" dirty="0">
              <a:solidFill>
                <a:schemeClr val="tx1"/>
              </a:solidFill>
            </a:endParaRPr>
          </a:p>
          <a:p>
            <a:r>
              <a:rPr lang="en-US" altLang="en-US" sz="2200" dirty="0">
                <a:solidFill>
                  <a:schemeClr val="tx1"/>
                </a:solidFill>
              </a:rPr>
              <a:t>          Literature Review Journal Articles</a:t>
            </a:r>
          </a:p>
          <a:p>
            <a:r>
              <a:rPr lang="en-US" altLang="en-US" sz="2200" dirty="0">
                <a:solidFill>
                  <a:schemeClr val="tx1"/>
                </a:solidFill>
              </a:rPr>
              <a:t>           </a:t>
            </a:r>
            <a:r>
              <a:rPr lang="en-US" altLang="en-US" sz="1200" dirty="0">
                <a:solidFill>
                  <a:schemeClr val="tx1"/>
                </a:solidFill>
              </a:rPr>
              <a:t>    Just add “literature review” or “review of the literature” to your own subject terms in Google Scholar or a Library Journal  			   Search Engine                                                                                                                                   </a:t>
            </a:r>
            <a:r>
              <a:rPr lang="en-US" altLang="en-US" sz="2200" dirty="0">
                <a:solidFill>
                  <a:schemeClr val="tx1"/>
                </a:solidFill>
              </a:rPr>
              <a:t> </a:t>
            </a:r>
          </a:p>
          <a:p>
            <a:r>
              <a:rPr lang="en-US" altLang="en-US" dirty="0">
                <a:solidFill>
                  <a:schemeClr val="tx1"/>
                </a:solidFill>
              </a:rPr>
              <a:t>		  </a:t>
            </a:r>
          </a:p>
          <a:p>
            <a:r>
              <a:rPr lang="en-US" altLang="en-US" dirty="0">
                <a:solidFill>
                  <a:schemeClr val="tx1"/>
                </a:solidFill>
              </a:rPr>
              <a:t>    </a:t>
            </a:r>
          </a:p>
          <a:p>
            <a:endParaRPr lang="en-US" altLang="en-US" dirty="0">
              <a:solidFill>
                <a:schemeClr val="tx1"/>
              </a:solidFill>
            </a:endParaRPr>
          </a:p>
          <a:p>
            <a:endParaRPr lang="en-US" altLang="en-US" dirty="0">
              <a:solidFill>
                <a:schemeClr val="tx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Text Box 1">
            <a:extLst>
              <a:ext uri="{FF2B5EF4-FFF2-40B4-BE49-F238E27FC236}">
                <a16:creationId xmlns:a16="http://schemas.microsoft.com/office/drawing/2014/main" id="{B2425C81-C012-4A8A-AC8D-AE22D8E7CD27}"/>
              </a:ext>
            </a:extLst>
          </p:cNvPr>
          <p:cNvSpPr txBox="1">
            <a:spLocks noChangeArrowheads="1"/>
          </p:cNvSpPr>
          <p:nvPr/>
        </p:nvSpPr>
        <p:spPr bwMode="auto">
          <a:xfrm>
            <a:off x="457200" y="479425"/>
            <a:ext cx="8961438" cy="6348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9840" rIns="90000" bIns="45000"/>
          <a:lstStyle>
            <a:lvl1pPr>
              <a:lnSpc>
                <a:spcPct val="93000"/>
              </a:lnSpc>
              <a:spcAft>
                <a:spcPts val="1413"/>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marL="741363" indent="-284163">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eaLnBrk="1">
              <a:spcAft>
                <a:spcPct val="0"/>
              </a:spcAft>
              <a:buClrTx/>
              <a:buFontTx/>
              <a:buNone/>
            </a:pPr>
            <a:endParaRPr lang="en-US" altLang="en-US" sz="2800" dirty="0"/>
          </a:p>
          <a:p>
            <a:pPr eaLnBrk="1">
              <a:spcAft>
                <a:spcPct val="0"/>
              </a:spcAft>
              <a:buClrTx/>
              <a:buFontTx/>
              <a:buNone/>
            </a:pPr>
            <a:r>
              <a:rPr lang="en-US" altLang="en-US" sz="2400" b="1" dirty="0"/>
              <a:t>Searching for Gray “Unpublished” Literature</a:t>
            </a:r>
          </a:p>
          <a:p>
            <a:pPr eaLnBrk="1">
              <a:lnSpc>
                <a:spcPct val="140000"/>
              </a:lnSpc>
              <a:spcAft>
                <a:spcPct val="0"/>
              </a:spcAft>
              <a:buClrTx/>
              <a:buSzTx/>
              <a:buFontTx/>
              <a:buNone/>
            </a:pPr>
            <a:r>
              <a:rPr lang="en-US" altLang="en-US" sz="2400" dirty="0"/>
              <a:t>	    </a:t>
            </a:r>
          </a:p>
          <a:p>
            <a:pPr eaLnBrk="1">
              <a:lnSpc>
                <a:spcPct val="140000"/>
              </a:lnSpc>
              <a:spcAft>
                <a:spcPct val="0"/>
              </a:spcAft>
              <a:buClrTx/>
              <a:buSzTx/>
              <a:buFontTx/>
              <a:buNone/>
            </a:pPr>
            <a:r>
              <a:rPr lang="en-US" altLang="en-US" sz="2800" b="1" dirty="0"/>
              <a:t>   </a:t>
            </a:r>
            <a:r>
              <a:rPr lang="en-US" altLang="en-US" sz="2200" b="1" dirty="0"/>
              <a:t>Major Types of Gray Literature</a:t>
            </a:r>
          </a:p>
          <a:p>
            <a:pPr eaLnBrk="1">
              <a:lnSpc>
                <a:spcPct val="140000"/>
              </a:lnSpc>
              <a:spcAft>
                <a:spcPct val="0"/>
              </a:spcAft>
              <a:buClrTx/>
              <a:buSzTx/>
              <a:buFontTx/>
              <a:buNone/>
            </a:pPr>
            <a:r>
              <a:rPr lang="en-US" altLang="en-US" sz="2200" dirty="0"/>
              <a:t>       </a:t>
            </a:r>
          </a:p>
          <a:p>
            <a:pPr eaLnBrk="1">
              <a:lnSpc>
                <a:spcPct val="140000"/>
              </a:lnSpc>
              <a:spcAft>
                <a:spcPct val="0"/>
              </a:spcAft>
              <a:buClrTx/>
              <a:buSzTx/>
              <a:buFontTx/>
              <a:buNone/>
            </a:pPr>
            <a:r>
              <a:rPr lang="en-US" altLang="en-US" sz="2200" dirty="0"/>
              <a:t>		 Dissertations and Theses	</a:t>
            </a:r>
          </a:p>
          <a:p>
            <a:pPr eaLnBrk="1">
              <a:lnSpc>
                <a:spcPct val="140000"/>
              </a:lnSpc>
              <a:spcAft>
                <a:spcPct val="0"/>
              </a:spcAft>
              <a:buClrTx/>
              <a:buSzTx/>
              <a:buFontTx/>
              <a:buNone/>
            </a:pPr>
            <a:r>
              <a:rPr lang="en-US" altLang="en-US" sz="2200" dirty="0"/>
              <a:t>       Conference Papers</a:t>
            </a:r>
          </a:p>
          <a:p>
            <a:pPr eaLnBrk="1">
              <a:lnSpc>
                <a:spcPct val="140000"/>
              </a:lnSpc>
              <a:spcAft>
                <a:spcPct val="0"/>
              </a:spcAft>
              <a:buClrTx/>
              <a:buFontTx/>
              <a:buNone/>
            </a:pPr>
            <a:r>
              <a:rPr lang="en-US" altLang="en-US" sz="2200" dirty="0"/>
              <a:t>	       Government Documents and Publications</a:t>
            </a:r>
          </a:p>
          <a:p>
            <a:pPr eaLnBrk="1">
              <a:lnSpc>
                <a:spcPct val="140000"/>
              </a:lnSpc>
              <a:spcAft>
                <a:spcPct val="0"/>
              </a:spcAft>
              <a:buClrTx/>
              <a:buFontTx/>
              <a:buNone/>
            </a:pPr>
            <a:r>
              <a:rPr lang="en-US" altLang="en-US" sz="2200" dirty="0"/>
              <a:t>	       Materials from Scholarly and Private Organizations</a:t>
            </a:r>
          </a:p>
          <a:p>
            <a:pPr eaLnBrk="1">
              <a:lnSpc>
                <a:spcPct val="140000"/>
              </a:lnSpc>
              <a:spcAft>
                <a:spcPct val="0"/>
              </a:spcAft>
              <a:buClrTx/>
              <a:buFontTx/>
              <a:buNone/>
            </a:pPr>
            <a:r>
              <a:rPr lang="en-US" altLang="en-US" sz="2200" dirty="0"/>
              <a:t>		 University Materials</a:t>
            </a:r>
          </a:p>
          <a:p>
            <a:pPr eaLnBrk="1">
              <a:lnSpc>
                <a:spcPct val="140000"/>
              </a:lnSpc>
              <a:spcAft>
                <a:spcPct val="0"/>
              </a:spcAft>
              <a:buClrTx/>
              <a:buFontTx/>
              <a:buNone/>
            </a:pPr>
            <a:r>
              <a:rPr lang="en-US" altLang="en-US" sz="2800" dirty="0"/>
              <a:t>		    		</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1">
            <a:extLst>
              <a:ext uri="{FF2B5EF4-FFF2-40B4-BE49-F238E27FC236}">
                <a16:creationId xmlns:a16="http://schemas.microsoft.com/office/drawing/2014/main" id="{4A6288CA-B675-42F1-9BDC-21BFD02BD1F1}"/>
              </a:ext>
            </a:extLst>
          </p:cNvPr>
          <p:cNvSpPr txBox="1">
            <a:spLocks noChangeArrowheads="1"/>
          </p:cNvSpPr>
          <p:nvPr/>
        </p:nvSpPr>
        <p:spPr bwMode="auto">
          <a:xfrm>
            <a:off x="620713" y="1036638"/>
            <a:ext cx="9067800" cy="326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Aft>
                <a:spcPts val="1413"/>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eaLnBrk="1">
              <a:spcAft>
                <a:spcPct val="0"/>
              </a:spcAft>
            </a:pPr>
            <a:r>
              <a:rPr lang="en-US" altLang="en-US" sz="2400" b="1" dirty="0"/>
              <a:t>Theses and Dissertations</a:t>
            </a:r>
          </a:p>
          <a:p>
            <a:pPr eaLnBrk="1">
              <a:spcAft>
                <a:spcPct val="0"/>
              </a:spcAft>
            </a:pPr>
            <a:endParaRPr lang="en-US" altLang="en-US" sz="2800" dirty="0"/>
          </a:p>
          <a:p>
            <a:pPr eaLnBrk="1">
              <a:spcAft>
                <a:spcPct val="0"/>
              </a:spcAft>
            </a:pPr>
            <a:r>
              <a:rPr lang="en-US" altLang="en-US" sz="2400" dirty="0"/>
              <a:t>     UF Libraries                                                      Internet </a:t>
            </a:r>
            <a:r>
              <a:rPr lang="en-US" altLang="en-US" sz="2400" u="sng" dirty="0"/>
              <a:t>                                                  </a:t>
            </a:r>
          </a:p>
          <a:p>
            <a:pPr eaLnBrk="1">
              <a:spcAft>
                <a:spcPct val="0"/>
              </a:spcAft>
            </a:pPr>
            <a:endParaRPr lang="en-US" altLang="en-US" sz="2800" dirty="0"/>
          </a:p>
          <a:p>
            <a:pPr eaLnBrk="1">
              <a:spcAft>
                <a:spcPct val="0"/>
              </a:spcAft>
            </a:pPr>
            <a:r>
              <a:rPr lang="en-US" altLang="en-US" sz="2800" dirty="0"/>
              <a:t>	    </a:t>
            </a:r>
            <a:r>
              <a:rPr lang="en-US" altLang="en-US" sz="2000" dirty="0"/>
              <a:t>T&amp;D done at UF: ProQuest Theses &amp; Dissertations      Other T&amp;D  </a:t>
            </a:r>
          </a:p>
          <a:p>
            <a:pPr eaLnBrk="1">
              <a:spcAft>
                <a:spcPct val="0"/>
              </a:spcAft>
            </a:pPr>
            <a:r>
              <a:rPr lang="en-US" altLang="en-US" sz="2000" dirty="0"/>
              <a:t>                                  Databases                            </a:t>
            </a:r>
          </a:p>
          <a:p>
            <a:pPr eaLnBrk="1">
              <a:spcAft>
                <a:spcPct val="0"/>
              </a:spcAft>
            </a:pPr>
            <a:r>
              <a:rPr lang="en-US" altLang="en-US" sz="2000" dirty="0"/>
              <a:t>                                                 </a:t>
            </a:r>
          </a:p>
          <a:p>
            <a:pPr eaLnBrk="1">
              <a:spcAft>
                <a:spcPct val="0"/>
              </a:spcAft>
            </a:pPr>
            <a:r>
              <a:rPr lang="en-US" altLang="en-US" sz="2000" dirty="0"/>
              <a:t>                                  </a:t>
            </a:r>
            <a:r>
              <a:rPr lang="en-US" altLang="en-US" sz="1200" dirty="0"/>
              <a:t>Put your cursor over “Find” then click “Databases”                      </a:t>
            </a:r>
          </a:p>
          <a:p>
            <a:pPr eaLnBrk="1">
              <a:spcAft>
                <a:spcPct val="0"/>
              </a:spcAft>
            </a:pPr>
            <a:r>
              <a:rPr lang="en-US" altLang="en-US" sz="1200" dirty="0"/>
              <a:t>                                         		  then click “A-Z Databases” then click “P” and scroll     </a:t>
            </a:r>
          </a:p>
          <a:p>
            <a:pPr eaLnBrk="1">
              <a:spcAft>
                <a:spcPct val="0"/>
              </a:spcAft>
            </a:pPr>
            <a:r>
              <a:rPr lang="en-US" altLang="en-US" sz="1200" dirty="0"/>
              <a:t>                                         		  down to “ProQuest.” Click the “Theses and Dissertations </a:t>
            </a:r>
          </a:p>
          <a:p>
            <a:pPr eaLnBrk="1">
              <a:spcAft>
                <a:spcPct val="0"/>
              </a:spcAft>
            </a:pPr>
            <a:r>
              <a:rPr lang="en-US" altLang="en-US" sz="1200" dirty="0"/>
              <a:t>                                         		  tab. Click the blue link below the search slot </a:t>
            </a:r>
            <a:r>
              <a:rPr lang="en-US" altLang="en-US" sz="1200" dirty="0">
                <a:solidFill>
                  <a:schemeClr val="accent2"/>
                </a:solidFill>
              </a:rPr>
              <a:t>You are </a:t>
            </a:r>
          </a:p>
          <a:p>
            <a:pPr eaLnBrk="1">
              <a:spcAft>
                <a:spcPct val="0"/>
              </a:spcAft>
            </a:pPr>
            <a:r>
              <a:rPr lang="en-US" altLang="en-US" sz="1200" dirty="0">
                <a:solidFill>
                  <a:schemeClr val="accent2"/>
                </a:solidFill>
              </a:rPr>
              <a:t>                                                       searching [Number} databases </a:t>
            </a:r>
            <a:r>
              <a:rPr lang="en-US" altLang="en-US" sz="1200" dirty="0">
                <a:solidFill>
                  <a:schemeClr val="tx1"/>
                </a:solidFill>
              </a:rPr>
              <a:t>and scroll down</a:t>
            </a:r>
            <a:r>
              <a:rPr lang="en-US" altLang="en-US" sz="1200" dirty="0">
                <a:solidFill>
                  <a:schemeClr val="accent2"/>
                </a:solidFill>
              </a:rPr>
              <a:t>.</a:t>
            </a:r>
          </a:p>
          <a:p>
            <a:pPr eaLnBrk="1">
              <a:spcAft>
                <a:spcPct val="0"/>
              </a:spcAft>
            </a:pPr>
            <a:r>
              <a:rPr lang="en-US" altLang="en-US" sz="1200" dirty="0"/>
              <a:t>                         </a:t>
            </a:r>
          </a:p>
          <a:p>
            <a:pPr eaLnBrk="1">
              <a:spcAft>
                <a:spcPct val="0"/>
              </a:spcAft>
            </a:pPr>
            <a:r>
              <a:rPr lang="en-US" altLang="en-US" sz="2000" dirty="0"/>
              <a:t>						</a:t>
            </a:r>
          </a:p>
          <a:p>
            <a:pPr eaLnBrk="1">
              <a:spcAft>
                <a:spcPct val="0"/>
              </a:spcAft>
            </a:pPr>
            <a:r>
              <a:rPr lang="en-US" altLang="en-US" sz="2000" dirty="0"/>
              <a:t>      UF Institutional Repository</a:t>
            </a:r>
          </a:p>
          <a:p>
            <a:pPr eaLnBrk="1">
              <a:spcAft>
                <a:spcPct val="0"/>
              </a:spcAft>
            </a:pPr>
            <a:r>
              <a:rPr lang="en-US" altLang="en-US" sz="2000" dirty="0"/>
              <a:t>             </a:t>
            </a:r>
            <a:r>
              <a:rPr lang="en-US" altLang="en-US" sz="1400" dirty="0"/>
              <a:t>https://ufdc.ufl.edu/ufirg                            </a:t>
            </a:r>
          </a:p>
          <a:p>
            <a:pPr eaLnBrk="1">
              <a:spcAft>
                <a:spcPct val="0"/>
              </a:spcAft>
            </a:pPr>
            <a:endParaRPr lang="en-US" altLang="en-US" sz="2000" dirty="0"/>
          </a:p>
          <a:p>
            <a:pPr eaLnBrk="1">
              <a:spcAft>
                <a:spcPct val="0"/>
              </a:spcAft>
            </a:pPr>
            <a:r>
              <a:rPr lang="en-US" altLang="en-US" sz="2200" dirty="0"/>
              <a:t>	     </a:t>
            </a:r>
            <a:r>
              <a:rPr lang="en-US" altLang="en-US" sz="2000" dirty="0"/>
              <a:t>Worldwide:    ProQuest Theses &amp; Dissertations        Other T&amp;D Databases</a:t>
            </a:r>
          </a:p>
          <a:p>
            <a:pPr eaLnBrk="1">
              <a:spcAft>
                <a:spcPct val="0"/>
              </a:spcAft>
            </a:pPr>
            <a:r>
              <a:rPr lang="en-US" altLang="en-US" sz="2000" dirty="0"/>
              <a:t>                            Database</a:t>
            </a:r>
          </a:p>
          <a:p>
            <a:pPr eaLnBrk="1">
              <a:spcAft>
                <a:spcPct val="0"/>
              </a:spcAft>
            </a:pPr>
            <a:r>
              <a:rPr lang="en-US" altLang="en-US" sz="2000" dirty="0"/>
              <a:t>                                  </a:t>
            </a:r>
            <a:r>
              <a:rPr lang="en-US" altLang="en-US" sz="1200" dirty="0"/>
              <a:t>Put your cursor over “Find” then click “Databases”                      </a:t>
            </a:r>
          </a:p>
          <a:p>
            <a:pPr eaLnBrk="1">
              <a:spcAft>
                <a:spcPct val="0"/>
              </a:spcAft>
            </a:pPr>
            <a:r>
              <a:rPr lang="en-US" altLang="en-US" sz="1200" dirty="0"/>
              <a:t>                                         		  then click “A-Z Databases” then click “P” and scroll     </a:t>
            </a:r>
          </a:p>
          <a:p>
            <a:pPr eaLnBrk="1">
              <a:spcAft>
                <a:spcPct val="0"/>
              </a:spcAft>
            </a:pPr>
            <a:r>
              <a:rPr lang="en-US" altLang="en-US" sz="1200" dirty="0"/>
              <a:t>                                         		  down to “ProQuest.” Click the “Theses and Dissertations </a:t>
            </a:r>
          </a:p>
          <a:p>
            <a:pPr eaLnBrk="1">
              <a:spcAft>
                <a:spcPct val="0"/>
              </a:spcAft>
            </a:pPr>
            <a:r>
              <a:rPr lang="en-US" altLang="en-US" sz="1200" dirty="0"/>
              <a:t>                                         		  tab.</a:t>
            </a:r>
          </a:p>
          <a:p>
            <a:pPr eaLnBrk="1">
              <a:spcAft>
                <a:spcPct val="0"/>
              </a:spcAft>
            </a:pPr>
            <a:endParaRPr lang="en-US" altLang="en-US" sz="1200" dirty="0"/>
          </a:p>
          <a:p>
            <a:pPr eaLnBrk="1">
              <a:spcAft>
                <a:spcPct val="0"/>
              </a:spcAft>
            </a:pPr>
            <a:r>
              <a:rPr lang="en-US" altLang="en-US" sz="1200" dirty="0"/>
              <a:t>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1">
            <a:extLst>
              <a:ext uri="{FF2B5EF4-FFF2-40B4-BE49-F238E27FC236}">
                <a16:creationId xmlns:a16="http://schemas.microsoft.com/office/drawing/2014/main" id="{5CA511CA-1911-4AAA-BE02-614BCB48C121}"/>
              </a:ext>
            </a:extLst>
          </p:cNvPr>
          <p:cNvSpPr txBox="1">
            <a:spLocks noChangeArrowheads="1"/>
          </p:cNvSpPr>
          <p:nvPr/>
        </p:nvSpPr>
        <p:spPr bwMode="auto">
          <a:xfrm>
            <a:off x="544513" y="1112838"/>
            <a:ext cx="8382000" cy="384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buClr>
                <a:srgbClr val="000000"/>
              </a:buClr>
              <a:buSzPct val="100000"/>
              <a:buFont typeface="Times New Roman" panose="02020603050405020304" pitchFamily="18" charset="0"/>
              <a:buNone/>
            </a:pPr>
            <a:r>
              <a:rPr lang="en-US" altLang="en-US" sz="2400" b="1" dirty="0">
                <a:solidFill>
                  <a:schemeClr val="tx1"/>
                </a:solidFill>
              </a:rPr>
              <a:t>Conference Papers</a:t>
            </a:r>
          </a:p>
          <a:p>
            <a:pPr eaLnBrk="1">
              <a:buClr>
                <a:srgbClr val="000000"/>
              </a:buClr>
              <a:buSzPct val="100000"/>
              <a:buFont typeface="Times New Roman" panose="02020603050405020304" pitchFamily="18" charset="0"/>
              <a:buNone/>
            </a:pPr>
            <a:endParaRPr lang="en-US" altLang="en-US" dirty="0">
              <a:solidFill>
                <a:schemeClr val="tx1"/>
              </a:solidFill>
            </a:endParaRPr>
          </a:p>
          <a:p>
            <a:pPr eaLnBrk="1">
              <a:buClr>
                <a:srgbClr val="000000"/>
              </a:buClr>
              <a:buSzPct val="100000"/>
              <a:buFont typeface="Times New Roman" panose="02020603050405020304" pitchFamily="18" charset="0"/>
              <a:buNone/>
            </a:pPr>
            <a:r>
              <a:rPr lang="en-US" altLang="en-US" dirty="0">
                <a:solidFill>
                  <a:schemeClr val="tx1"/>
                </a:solidFill>
              </a:rPr>
              <a:t>           </a:t>
            </a:r>
            <a:r>
              <a:rPr lang="en-US" altLang="en-US" sz="2400" dirty="0">
                <a:solidFill>
                  <a:schemeClr val="tx1"/>
                </a:solidFill>
              </a:rPr>
              <a:t>Internet</a:t>
            </a:r>
            <a:endParaRPr lang="en-US" altLang="en-US" sz="800" dirty="0">
              <a:solidFill>
                <a:schemeClr val="tx1"/>
              </a:solidFill>
            </a:endParaRPr>
          </a:p>
          <a:p>
            <a:pPr eaLnBrk="1">
              <a:buClr>
                <a:srgbClr val="000000"/>
              </a:buClr>
              <a:buSzPct val="100000"/>
              <a:buFont typeface="Times New Roman" panose="02020603050405020304" pitchFamily="18" charset="0"/>
              <a:buNone/>
            </a:pPr>
            <a:endParaRPr lang="en-US" altLang="en-US" dirty="0">
              <a:solidFill>
                <a:schemeClr val="tx1"/>
              </a:solidFill>
            </a:endParaRPr>
          </a:p>
          <a:p>
            <a:pPr eaLnBrk="1">
              <a:buClr>
                <a:srgbClr val="000000"/>
              </a:buClr>
              <a:buSzPct val="100000"/>
              <a:buFont typeface="Times New Roman" panose="02020603050405020304" pitchFamily="18" charset="0"/>
              <a:buNone/>
            </a:pPr>
            <a:r>
              <a:rPr lang="en-US" altLang="en-US" sz="2800" dirty="0">
                <a:solidFill>
                  <a:schemeClr val="tx1"/>
                </a:solidFill>
              </a:rPr>
              <a:t>       	</a:t>
            </a:r>
            <a:r>
              <a:rPr lang="en-US" altLang="en-US" sz="2200" dirty="0">
                <a:solidFill>
                  <a:schemeClr val="tx1"/>
                </a:solidFill>
              </a:rPr>
              <a:t>Cross-Disciplinary Repositories  (e.g. SSRN)</a:t>
            </a:r>
          </a:p>
          <a:p>
            <a:pPr eaLnBrk="1">
              <a:buClr>
                <a:srgbClr val="000000"/>
              </a:buClr>
              <a:buSzPct val="100000"/>
              <a:buFont typeface="Times New Roman" panose="02020603050405020304" pitchFamily="18" charset="0"/>
              <a:buNone/>
            </a:pPr>
            <a:endParaRPr lang="en-US" altLang="en-US" sz="2200" dirty="0">
              <a:solidFill>
                <a:schemeClr val="tx1"/>
              </a:solidFill>
            </a:endParaRPr>
          </a:p>
          <a:p>
            <a:pPr eaLnBrk="1">
              <a:buClr>
                <a:srgbClr val="000000"/>
              </a:buClr>
              <a:buSzPct val="100000"/>
              <a:buFont typeface="Times New Roman" panose="02020603050405020304" pitchFamily="18" charset="0"/>
              <a:buNone/>
            </a:pPr>
            <a:r>
              <a:rPr lang="en-US" altLang="en-US" sz="2200" dirty="0">
                <a:solidFill>
                  <a:schemeClr val="tx1"/>
                </a:solidFill>
              </a:rPr>
              <a:t>	   	Disciplinary Repositories</a:t>
            </a:r>
          </a:p>
          <a:p>
            <a:pPr eaLnBrk="1">
              <a:buClr>
                <a:srgbClr val="000000"/>
              </a:buClr>
              <a:buSzPct val="100000"/>
              <a:buFont typeface="Times New Roman" panose="02020603050405020304" pitchFamily="18" charset="0"/>
              <a:buNone/>
            </a:pPr>
            <a:endParaRPr lang="en-US" altLang="en-US" sz="2200" dirty="0">
              <a:solidFill>
                <a:schemeClr val="tx1"/>
              </a:solidFill>
            </a:endParaRPr>
          </a:p>
          <a:p>
            <a:pPr eaLnBrk="1">
              <a:buClr>
                <a:srgbClr val="000000"/>
              </a:buClr>
              <a:buSzPct val="100000"/>
              <a:buFont typeface="Times New Roman" panose="02020603050405020304" pitchFamily="18" charset="0"/>
              <a:buNone/>
            </a:pPr>
            <a:r>
              <a:rPr lang="en-US" altLang="en-US" sz="2200" dirty="0">
                <a:solidFill>
                  <a:schemeClr val="tx1"/>
                </a:solidFill>
              </a:rPr>
              <a:t>         	Professional Association Sites</a:t>
            </a:r>
          </a:p>
          <a:p>
            <a:pPr eaLnBrk="1">
              <a:buClr>
                <a:srgbClr val="000000"/>
              </a:buClr>
              <a:buSzPct val="100000"/>
              <a:buFont typeface="Times New Roman" panose="02020603050405020304" pitchFamily="18" charset="0"/>
              <a:buNone/>
            </a:pPr>
            <a:endParaRPr lang="en-US" altLang="en-US" sz="2200" dirty="0">
              <a:solidFill>
                <a:schemeClr val="tx1"/>
              </a:solidFill>
            </a:endParaRPr>
          </a:p>
          <a:p>
            <a:pPr eaLnBrk="1">
              <a:buClr>
                <a:srgbClr val="000000"/>
              </a:buClr>
              <a:buSzPct val="100000"/>
              <a:buFont typeface="Times New Roman" panose="02020603050405020304" pitchFamily="18" charset="0"/>
              <a:buNone/>
            </a:pPr>
            <a:r>
              <a:rPr lang="en-US" altLang="en-US" sz="2200" dirty="0">
                <a:solidFill>
                  <a:schemeClr val="tx1"/>
                </a:solidFill>
              </a:rPr>
              <a:t>	   	“Dataverses”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1">
            <a:extLst>
              <a:ext uri="{FF2B5EF4-FFF2-40B4-BE49-F238E27FC236}">
                <a16:creationId xmlns:a16="http://schemas.microsoft.com/office/drawing/2014/main" id="{860FBA8A-0995-467A-B61A-9BBDE093539A}"/>
              </a:ext>
            </a:extLst>
          </p:cNvPr>
          <p:cNvSpPr txBox="1">
            <a:spLocks noChangeArrowheads="1"/>
          </p:cNvSpPr>
          <p:nvPr/>
        </p:nvSpPr>
        <p:spPr bwMode="auto">
          <a:xfrm>
            <a:off x="925513" y="1265238"/>
            <a:ext cx="8382000" cy="484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buClr>
                <a:srgbClr val="000000"/>
              </a:buClr>
              <a:buSzPct val="100000"/>
              <a:buFont typeface="Times New Roman" panose="02020603050405020304" pitchFamily="18" charset="0"/>
              <a:buNone/>
            </a:pPr>
            <a:r>
              <a:rPr lang="en-US" altLang="en-US" sz="2400" b="1" dirty="0">
                <a:solidFill>
                  <a:schemeClr val="tx1"/>
                </a:solidFill>
              </a:rPr>
              <a:t>Government Documents and Publications</a:t>
            </a:r>
          </a:p>
          <a:p>
            <a:pPr eaLnBrk="1">
              <a:buClr>
                <a:srgbClr val="000000"/>
              </a:buClr>
              <a:buSzPct val="100000"/>
              <a:buFont typeface="Times New Roman" panose="02020603050405020304" pitchFamily="18" charset="0"/>
              <a:buNone/>
            </a:pPr>
            <a:endParaRPr lang="en-US" altLang="en-US" dirty="0">
              <a:solidFill>
                <a:schemeClr val="tx1"/>
              </a:solidFill>
            </a:endParaRPr>
          </a:p>
          <a:p>
            <a:pPr eaLnBrk="1">
              <a:buClr>
                <a:srgbClr val="000000"/>
              </a:buClr>
              <a:buSzPct val="100000"/>
              <a:buFont typeface="Times New Roman" panose="02020603050405020304" pitchFamily="18" charset="0"/>
              <a:buNone/>
            </a:pPr>
            <a:r>
              <a:rPr lang="en-US" altLang="en-US" sz="2400" dirty="0">
                <a:solidFill>
                  <a:schemeClr val="tx1"/>
                </a:solidFill>
              </a:rPr>
              <a:t>        Internet</a:t>
            </a:r>
            <a:endParaRPr lang="en-US" altLang="en-US" sz="800" dirty="0">
              <a:solidFill>
                <a:schemeClr val="tx1"/>
              </a:solidFill>
            </a:endParaRPr>
          </a:p>
          <a:p>
            <a:pPr eaLnBrk="1">
              <a:buClr>
                <a:srgbClr val="000000"/>
              </a:buClr>
              <a:buSzPct val="100000"/>
              <a:buFont typeface="Times New Roman" panose="02020603050405020304" pitchFamily="18" charset="0"/>
              <a:buNone/>
            </a:pPr>
            <a:endParaRPr lang="en-US" altLang="en-US" dirty="0">
              <a:solidFill>
                <a:schemeClr val="tx1"/>
              </a:solidFill>
            </a:endParaRPr>
          </a:p>
          <a:p>
            <a:pPr eaLnBrk="1">
              <a:buClr>
                <a:srgbClr val="000000"/>
              </a:buClr>
              <a:buSzPct val="100000"/>
              <a:buFont typeface="Times New Roman" panose="02020603050405020304" pitchFamily="18" charset="0"/>
              <a:buNone/>
            </a:pPr>
            <a:r>
              <a:rPr lang="en-US" altLang="en-US" sz="2800" dirty="0">
                <a:solidFill>
                  <a:schemeClr val="tx1"/>
                </a:solidFill>
              </a:rPr>
              <a:t>	         </a:t>
            </a:r>
            <a:r>
              <a:rPr lang="en-US" altLang="en-US" sz="2200" dirty="0">
                <a:solidFill>
                  <a:schemeClr val="tx1"/>
                </a:solidFill>
              </a:rPr>
              <a:t>Government Websites </a:t>
            </a:r>
          </a:p>
          <a:p>
            <a:pPr eaLnBrk="1">
              <a:buClr>
                <a:srgbClr val="000000"/>
              </a:buClr>
              <a:buSzPct val="100000"/>
              <a:buFont typeface="Times New Roman" panose="02020603050405020304" pitchFamily="18" charset="0"/>
              <a:buNone/>
            </a:pPr>
            <a:r>
              <a:rPr lang="en-US" altLang="en-US" sz="2200" dirty="0">
                <a:solidFill>
                  <a:schemeClr val="tx1"/>
                </a:solidFill>
              </a:rPr>
              <a:t>		</a:t>
            </a:r>
          </a:p>
          <a:p>
            <a:pPr eaLnBrk="1">
              <a:buClr>
                <a:srgbClr val="000000"/>
              </a:buClr>
              <a:buSzPct val="100000"/>
              <a:buFont typeface="Times New Roman" panose="02020603050405020304" pitchFamily="18" charset="0"/>
              <a:buNone/>
            </a:pPr>
            <a:r>
              <a:rPr lang="en-US" altLang="en-US" sz="2200" dirty="0">
                <a:solidFill>
                  <a:schemeClr val="tx1"/>
                </a:solidFill>
              </a:rPr>
              <a:t>   	            	</a:t>
            </a:r>
            <a:r>
              <a:rPr lang="en-US" altLang="en-US" sz="2200" u="sng" dirty="0">
                <a:solidFill>
                  <a:schemeClr val="tx1"/>
                </a:solidFill>
              </a:rPr>
              <a:t>U.S.</a:t>
            </a:r>
          </a:p>
          <a:p>
            <a:pPr eaLnBrk="1">
              <a:buClr>
                <a:srgbClr val="000000"/>
              </a:buClr>
              <a:buSzPct val="100000"/>
              <a:buFont typeface="Times New Roman" panose="02020603050405020304" pitchFamily="18" charset="0"/>
              <a:buNone/>
            </a:pPr>
            <a:endParaRPr lang="en-US" altLang="en-US" sz="2200" dirty="0">
              <a:solidFill>
                <a:schemeClr val="tx1"/>
              </a:solidFill>
            </a:endParaRPr>
          </a:p>
          <a:p>
            <a:pPr eaLnBrk="1">
              <a:buClr>
                <a:srgbClr val="000000"/>
              </a:buClr>
              <a:buSzPct val="100000"/>
              <a:buFont typeface="Times New Roman" panose="02020603050405020304" pitchFamily="18" charset="0"/>
              <a:buNone/>
            </a:pPr>
            <a:r>
              <a:rPr lang="en-US" altLang="en-US" sz="2200" dirty="0">
                <a:solidFill>
                  <a:schemeClr val="tx1"/>
                </a:solidFill>
              </a:rPr>
              <a:t>		         	gpo.gov</a:t>
            </a:r>
          </a:p>
          <a:p>
            <a:pPr eaLnBrk="1">
              <a:buClr>
                <a:srgbClr val="000000"/>
              </a:buClr>
              <a:buSzPct val="100000"/>
              <a:buFont typeface="Times New Roman" panose="02020603050405020304" pitchFamily="18" charset="0"/>
              <a:buNone/>
            </a:pPr>
            <a:r>
              <a:rPr lang="en-US" altLang="en-US" sz="2200" dirty="0">
                <a:solidFill>
                  <a:schemeClr val="tx1"/>
                </a:solidFill>
              </a:rPr>
              <a:t>		         	Branch/Agency Sites  </a:t>
            </a:r>
            <a:r>
              <a:rPr lang="en-US" altLang="en-US" sz="1200" dirty="0">
                <a:solidFill>
                  <a:schemeClr val="tx1"/>
                </a:solidFill>
              </a:rPr>
              <a:t>e.g. USDA, EPA, etc.</a:t>
            </a:r>
            <a:endParaRPr lang="en-US" altLang="en-US" sz="2200" dirty="0">
              <a:solidFill>
                <a:schemeClr val="tx1"/>
              </a:solidFill>
            </a:endParaRPr>
          </a:p>
          <a:p>
            <a:pPr eaLnBrk="1">
              <a:buClr>
                <a:srgbClr val="000000"/>
              </a:buClr>
              <a:buSzPct val="100000"/>
              <a:buFont typeface="Times New Roman" panose="02020603050405020304" pitchFamily="18" charset="0"/>
              <a:buNone/>
            </a:pPr>
            <a:endParaRPr lang="en-US" altLang="en-US" sz="2200" dirty="0">
              <a:solidFill>
                <a:schemeClr val="tx1"/>
              </a:solidFill>
            </a:endParaRPr>
          </a:p>
          <a:p>
            <a:pPr eaLnBrk="1">
              <a:buClr>
                <a:srgbClr val="000000"/>
              </a:buClr>
              <a:buSzPct val="100000"/>
              <a:buFont typeface="Times New Roman" panose="02020603050405020304" pitchFamily="18" charset="0"/>
              <a:buNone/>
            </a:pPr>
            <a:r>
              <a:rPr lang="en-US" altLang="en-US" sz="2200" dirty="0">
                <a:solidFill>
                  <a:schemeClr val="tx1"/>
                </a:solidFill>
              </a:rPr>
              <a:t>	            Basic Google with .gov Site Limiter</a:t>
            </a:r>
          </a:p>
          <a:p>
            <a:pPr eaLnBrk="1">
              <a:lnSpc>
                <a:spcPct val="93000"/>
              </a:lnSpc>
              <a:buClr>
                <a:srgbClr val="000000"/>
              </a:buClr>
              <a:buSzPct val="100000"/>
              <a:buFont typeface="Times New Roman" panose="02020603050405020304" pitchFamily="18" charset="0"/>
              <a:buNone/>
            </a:pPr>
            <a:endParaRPr lang="en-US" altLang="en-US" sz="2800" dirty="0">
              <a:solidFill>
                <a:schemeClr val="tx1"/>
              </a:solidFill>
            </a:endParaRPr>
          </a:p>
          <a:p>
            <a:pPr eaLnBrk="1">
              <a:lnSpc>
                <a:spcPct val="93000"/>
              </a:lnSpc>
              <a:buClr>
                <a:srgbClr val="000000"/>
              </a:buClr>
              <a:buSzPct val="100000"/>
              <a:buFont typeface="Times New Roman" panose="02020603050405020304" pitchFamily="18" charset="0"/>
              <a:buNone/>
            </a:pPr>
            <a:endParaRPr lang="en-US" altLang="en-US" dirty="0">
              <a:solidFill>
                <a:schemeClr val="tx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1">
            <a:extLst>
              <a:ext uri="{FF2B5EF4-FFF2-40B4-BE49-F238E27FC236}">
                <a16:creationId xmlns:a16="http://schemas.microsoft.com/office/drawing/2014/main" id="{94EBD6C4-4774-450D-AE15-EEC2F0986719}"/>
              </a:ext>
            </a:extLst>
          </p:cNvPr>
          <p:cNvSpPr txBox="1">
            <a:spLocks noChangeArrowheads="1"/>
          </p:cNvSpPr>
          <p:nvPr/>
        </p:nvSpPr>
        <p:spPr bwMode="auto">
          <a:xfrm>
            <a:off x="1001713" y="1646238"/>
            <a:ext cx="8458200" cy="467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en-US" altLang="en-US" sz="2400" b="1" dirty="0">
                <a:solidFill>
                  <a:schemeClr val="tx1"/>
                </a:solidFill>
              </a:rPr>
              <a:t>Gray Literature Materials from Colleges and Universities</a:t>
            </a:r>
          </a:p>
          <a:p>
            <a:pPr eaLnBrk="1">
              <a:lnSpc>
                <a:spcPct val="93000"/>
              </a:lnSpc>
              <a:buClr>
                <a:srgbClr val="000000"/>
              </a:buClr>
              <a:buSzPct val="100000"/>
              <a:buFont typeface="Times New Roman" panose="02020603050405020304" pitchFamily="18" charset="0"/>
              <a:buNone/>
            </a:pPr>
            <a:endParaRPr lang="en-US" altLang="en-US" sz="3200" b="1" dirty="0">
              <a:solidFill>
                <a:schemeClr val="tx1"/>
              </a:solidFill>
            </a:endParaRPr>
          </a:p>
          <a:p>
            <a:pPr eaLnBrk="1">
              <a:lnSpc>
                <a:spcPct val="93000"/>
              </a:lnSpc>
              <a:buClr>
                <a:srgbClr val="000000"/>
              </a:buClr>
              <a:buSzPct val="100000"/>
            </a:pPr>
            <a:r>
              <a:rPr lang="en-US" altLang="en-US" sz="2400" dirty="0">
                <a:solidFill>
                  <a:schemeClr val="tx1"/>
                </a:solidFill>
              </a:rPr>
              <a:t>Internet</a:t>
            </a:r>
            <a:r>
              <a:rPr lang="en-US" altLang="en-US" sz="800" u="sng" dirty="0">
                <a:solidFill>
                  <a:schemeClr val="tx1"/>
                </a:solidFill>
              </a:rPr>
              <a:t>.</a:t>
            </a:r>
            <a:endParaRPr lang="en-US" altLang="en-US" sz="800" dirty="0">
              <a:solidFill>
                <a:schemeClr val="tx1"/>
              </a:solidFill>
            </a:endParaRPr>
          </a:p>
          <a:p>
            <a:pPr eaLnBrk="1">
              <a:lnSpc>
                <a:spcPct val="93000"/>
              </a:lnSpc>
              <a:buClr>
                <a:srgbClr val="000000"/>
              </a:buClr>
              <a:buSzPct val="100000"/>
              <a:buFont typeface="Times New Roman" panose="02020603050405020304" pitchFamily="18" charset="0"/>
              <a:buNone/>
            </a:pPr>
            <a:endParaRPr lang="en-US" altLang="en-US" sz="3200" b="1" dirty="0">
              <a:solidFill>
                <a:schemeClr val="tx1"/>
              </a:solidFill>
            </a:endParaRPr>
          </a:p>
          <a:p>
            <a:pPr eaLnBrk="1">
              <a:lnSpc>
                <a:spcPct val="93000"/>
              </a:lnSpc>
              <a:buClr>
                <a:srgbClr val="000000"/>
              </a:buClr>
              <a:buSzPct val="100000"/>
              <a:buFont typeface="Times New Roman" panose="02020603050405020304" pitchFamily="18" charset="0"/>
              <a:buNone/>
            </a:pPr>
            <a:r>
              <a:rPr lang="en-US" altLang="en-US" sz="3200" b="1" dirty="0">
                <a:solidFill>
                  <a:schemeClr val="tx1"/>
                </a:solidFill>
              </a:rPr>
              <a:t>      </a:t>
            </a:r>
            <a:r>
              <a:rPr lang="en-US" altLang="en-US" sz="3200" dirty="0">
                <a:solidFill>
                  <a:schemeClr val="tx1"/>
                </a:solidFill>
              </a:rPr>
              <a:t>  </a:t>
            </a:r>
            <a:r>
              <a:rPr lang="en-US" altLang="en-US" sz="2200" dirty="0">
                <a:solidFill>
                  <a:schemeClr val="tx1"/>
                </a:solidFill>
              </a:rPr>
              <a:t>Basic Google with .edu Site Limiter</a:t>
            </a:r>
            <a:endParaRPr lang="en-US" altLang="en-US" sz="1400" dirty="0">
              <a:solidFill>
                <a:schemeClr val="tx1"/>
              </a:solidFill>
            </a:endParaRPr>
          </a:p>
          <a:p>
            <a:pPr eaLnBrk="1">
              <a:lnSpc>
                <a:spcPct val="93000"/>
              </a:lnSpc>
              <a:buClr>
                <a:srgbClr val="000000"/>
              </a:buClr>
              <a:buSzPct val="100000"/>
            </a:pPr>
            <a:r>
              <a:rPr lang="en-US" altLang="en-US" sz="2200" dirty="0">
                <a:solidFill>
                  <a:schemeClr val="tx1"/>
                </a:solidFill>
              </a:rPr>
              <a:t>           and filetype limiter for pdf files </a:t>
            </a:r>
            <a:r>
              <a:rPr lang="en-US" altLang="en-US" sz="1400" dirty="0">
                <a:solidFill>
                  <a:schemeClr val="tx1"/>
                </a:solidFill>
              </a:rPr>
              <a:t>e.g. voter turnout site:.edu filetype:pdf</a:t>
            </a:r>
          </a:p>
          <a:p>
            <a:pPr eaLnBrk="1">
              <a:lnSpc>
                <a:spcPct val="93000"/>
              </a:lnSpc>
              <a:buClr>
                <a:srgbClr val="000000"/>
              </a:buClr>
              <a:buSzPct val="100000"/>
            </a:pPr>
            <a:endParaRPr lang="en-US" altLang="en-US" sz="1400" dirty="0">
              <a:solidFill>
                <a:schemeClr val="tx1"/>
              </a:solidFill>
            </a:endParaRPr>
          </a:p>
          <a:p>
            <a:pPr eaLnBrk="1">
              <a:lnSpc>
                <a:spcPct val="93000"/>
              </a:lnSpc>
              <a:buClr>
                <a:srgbClr val="000000"/>
              </a:buClr>
              <a:buSzPct val="100000"/>
              <a:buFont typeface="Times New Roman" panose="02020603050405020304" pitchFamily="18" charset="0"/>
              <a:buNone/>
            </a:pPr>
            <a:r>
              <a:rPr lang="en-US" altLang="en-US" sz="2200" dirty="0">
                <a:solidFill>
                  <a:schemeClr val="tx1"/>
                </a:solidFill>
              </a:rPr>
              <a:t>           Include “Centers or Institutes” in Search Terms </a:t>
            </a:r>
          </a:p>
          <a:p>
            <a:pPr eaLnBrk="1">
              <a:lnSpc>
                <a:spcPct val="93000"/>
              </a:lnSpc>
              <a:buClr>
                <a:srgbClr val="000000"/>
              </a:buClr>
              <a:buSzPct val="100000"/>
              <a:buFont typeface="Times New Roman" panose="02020603050405020304" pitchFamily="18" charset="0"/>
              <a:buNone/>
            </a:pPr>
            <a:endParaRPr lang="en-US" altLang="en-US" sz="2200" dirty="0">
              <a:solidFill>
                <a:schemeClr val="tx1"/>
              </a:solidFill>
            </a:endParaRPr>
          </a:p>
          <a:p>
            <a:pPr eaLnBrk="1">
              <a:lnSpc>
                <a:spcPct val="93000"/>
              </a:lnSpc>
              <a:buClr>
                <a:srgbClr val="000000"/>
              </a:buClr>
              <a:buSzPct val="100000"/>
              <a:buFont typeface="Times New Roman" panose="02020603050405020304" pitchFamily="18" charset="0"/>
              <a:buNone/>
            </a:pPr>
            <a:r>
              <a:rPr lang="en-US" altLang="en-US" sz="2200" dirty="0">
                <a:solidFill>
                  <a:schemeClr val="tx1"/>
                </a:solidFill>
              </a:rPr>
              <a:t>                </a:t>
            </a:r>
            <a:r>
              <a:rPr lang="en-US" altLang="en-US" sz="1400" dirty="0">
                <a:solidFill>
                  <a:schemeClr val="tx1"/>
                </a:solidFill>
              </a:rPr>
              <a:t>e.g. voter turnout center site:.edu           e.g. voter turnout institute site:.edu</a:t>
            </a:r>
          </a:p>
          <a:p>
            <a:pPr eaLnBrk="1">
              <a:lnSpc>
                <a:spcPct val="93000"/>
              </a:lnSpc>
              <a:buClr>
                <a:srgbClr val="000000"/>
              </a:buClr>
              <a:buSzPct val="100000"/>
              <a:buFont typeface="Times New Roman" panose="02020603050405020304" pitchFamily="18" charset="0"/>
              <a:buNone/>
            </a:pPr>
            <a:endParaRPr lang="en-US" altLang="en-US" sz="2200" dirty="0">
              <a:solidFill>
                <a:schemeClr val="tx1"/>
              </a:solidFill>
            </a:endParaRPr>
          </a:p>
          <a:p>
            <a:pPr eaLnBrk="1">
              <a:lnSpc>
                <a:spcPct val="93000"/>
              </a:lnSpc>
              <a:buClr>
                <a:srgbClr val="000000"/>
              </a:buClr>
              <a:buSzPct val="100000"/>
              <a:buFont typeface="Times New Roman" panose="02020603050405020304" pitchFamily="18" charset="0"/>
              <a:buNone/>
            </a:pPr>
            <a:r>
              <a:rPr lang="en-US" altLang="en-US" sz="2200" dirty="0">
                <a:solidFill>
                  <a:schemeClr val="tx1"/>
                </a:solidFill>
              </a:rPr>
              <a:t>	</a:t>
            </a:r>
          </a:p>
          <a:p>
            <a:pPr eaLnBrk="1">
              <a:lnSpc>
                <a:spcPct val="93000"/>
              </a:lnSpc>
              <a:buClr>
                <a:srgbClr val="000000"/>
              </a:buClr>
              <a:buSzPct val="100000"/>
              <a:buFont typeface="Times New Roman" panose="02020603050405020304" pitchFamily="18" charset="0"/>
              <a:buNone/>
            </a:pPr>
            <a:r>
              <a:rPr lang="en-US" altLang="en-US" sz="2200" dirty="0">
                <a:solidFill>
                  <a:schemeClr val="tx1"/>
                </a:solidFill>
              </a:rPr>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
            <a:extLst>
              <a:ext uri="{FF2B5EF4-FFF2-40B4-BE49-F238E27FC236}">
                <a16:creationId xmlns:a16="http://schemas.microsoft.com/office/drawing/2014/main" id="{EAAD8D3E-2EEC-4D2A-BF7B-93CDF150C35B}"/>
              </a:ext>
            </a:extLst>
          </p:cNvPr>
          <p:cNvSpPr>
            <a:spLocks noChangeArrowheads="1"/>
          </p:cNvSpPr>
          <p:nvPr/>
        </p:nvSpPr>
        <p:spPr bwMode="auto">
          <a:xfrm>
            <a:off x="2520950" y="2901950"/>
            <a:ext cx="5038725"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150000"/>
              </a:lnSpc>
            </a:pPr>
            <a:r>
              <a:rPr lang="en-US" altLang="en-US" sz="2400" dirty="0"/>
              <a:t> Specialized Strategies and Tactics</a:t>
            </a:r>
          </a:p>
          <a:p>
            <a:pPr lvl="3" eaLnBrk="1">
              <a:buClr>
                <a:srgbClr val="000000"/>
              </a:buClr>
              <a:buSzPct val="100000"/>
              <a:buFont typeface="Times New Roman" panose="02020603050405020304" pitchFamily="18" charset="0"/>
              <a:buNone/>
            </a:pPr>
            <a:r>
              <a:rPr lang="en-US" altLang="en-US" sz="2400" dirty="0"/>
              <a:t>   </a:t>
            </a:r>
          </a:p>
          <a:p>
            <a:pPr lvl="3" eaLnBrk="1">
              <a:buClr>
                <a:srgbClr val="000000"/>
              </a:buClr>
              <a:buSzPct val="100000"/>
              <a:buFont typeface="Times New Roman" panose="02020603050405020304" pitchFamily="18" charset="0"/>
              <a:buNone/>
            </a:pPr>
            <a:r>
              <a:rPr lang="en-US" altLang="en-US" sz="2400" dirty="0"/>
              <a:t>   “Citation Chasing” Backwards &amp; Forwards</a:t>
            </a:r>
            <a:endParaRPr lang="en-US" altLang="en-US" dirty="0"/>
          </a:p>
        </p:txBody>
      </p:sp>
      <p:sp>
        <p:nvSpPr>
          <p:cNvPr id="36867" name="Rectangle 2">
            <a:extLst>
              <a:ext uri="{FF2B5EF4-FFF2-40B4-BE49-F238E27FC236}">
                <a16:creationId xmlns:a16="http://schemas.microsoft.com/office/drawing/2014/main" id="{AD2E943A-2365-47A0-909C-CA425BC52415}"/>
              </a:ext>
            </a:extLst>
          </p:cNvPr>
          <p:cNvSpPr>
            <a:spLocks noChangeArrowheads="1"/>
          </p:cNvSpPr>
          <p:nvPr/>
        </p:nvSpPr>
        <p:spPr bwMode="auto">
          <a:xfrm>
            <a:off x="544512" y="804911"/>
            <a:ext cx="8991600" cy="4739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r>
              <a:rPr lang="en-US" altLang="en-US" sz="2400" dirty="0">
                <a:solidFill>
                  <a:schemeClr val="tx1"/>
                </a:solidFill>
              </a:rPr>
              <a:t>Specialized Strategies </a:t>
            </a:r>
          </a:p>
          <a:p>
            <a:pPr eaLnBrk="1"/>
            <a:r>
              <a:rPr lang="en-US" altLang="en-US" sz="2400" dirty="0">
                <a:solidFill>
                  <a:schemeClr val="tx1"/>
                </a:solidFill>
              </a:rPr>
              <a:t>   </a:t>
            </a:r>
            <a:r>
              <a:rPr lang="en-US" altLang="en-US" sz="4400" dirty="0">
                <a:solidFill>
                  <a:schemeClr val="tx1"/>
                </a:solidFill>
              </a:rPr>
              <a:t> </a:t>
            </a:r>
            <a:r>
              <a:rPr lang="en-US" altLang="en-US" sz="2200" dirty="0">
                <a:solidFill>
                  <a:schemeClr val="tx1"/>
                </a:solidFill>
              </a:rPr>
              <a:t>Include “libguide” in Basic Google Search Terms  </a:t>
            </a:r>
          </a:p>
          <a:p>
            <a:pPr eaLnBrk="1"/>
            <a:r>
              <a:rPr lang="en-US" altLang="en-US" sz="2200" dirty="0">
                <a:solidFill>
                  <a:schemeClr val="tx1"/>
                </a:solidFill>
              </a:rPr>
              <a:t>           </a:t>
            </a:r>
            <a:r>
              <a:rPr lang="en-US" altLang="en-US" sz="1400" dirty="0">
                <a:solidFill>
                  <a:schemeClr val="tx1"/>
                </a:solidFill>
              </a:rPr>
              <a:t>e.g.  voter turnout libguide   OR   climate change libguide</a:t>
            </a:r>
          </a:p>
          <a:p>
            <a:pPr eaLnBrk="1">
              <a:lnSpc>
                <a:spcPct val="150000"/>
              </a:lnSpc>
            </a:pPr>
            <a:r>
              <a:rPr lang="en-US" altLang="en-US" sz="1200" dirty="0">
                <a:solidFill>
                  <a:schemeClr val="tx1"/>
                </a:solidFill>
              </a:rPr>
              <a:t>         </a:t>
            </a:r>
          </a:p>
          <a:p>
            <a:pPr eaLnBrk="1">
              <a:lnSpc>
                <a:spcPct val="150000"/>
              </a:lnSpc>
            </a:pPr>
            <a:r>
              <a:rPr lang="en-US" altLang="en-US" sz="1200" dirty="0">
                <a:solidFill>
                  <a:schemeClr val="tx1"/>
                </a:solidFill>
              </a:rPr>
              <a:t>         </a:t>
            </a:r>
            <a:r>
              <a:rPr lang="en-US" altLang="en-US" sz="2200" dirty="0">
                <a:solidFill>
                  <a:schemeClr val="tx1"/>
                </a:solidFill>
              </a:rPr>
              <a:t>“Chasing Citations” Backwards &amp; Forward </a:t>
            </a:r>
          </a:p>
          <a:p>
            <a:pPr eaLnBrk="1">
              <a:lnSpc>
                <a:spcPct val="150000"/>
              </a:lnSpc>
            </a:pPr>
            <a:r>
              <a:rPr lang="en-US" altLang="en-US" sz="2200" dirty="0">
                <a:solidFill>
                  <a:schemeClr val="tx1"/>
                </a:solidFill>
              </a:rPr>
              <a:t>               </a:t>
            </a:r>
            <a:r>
              <a:rPr lang="en-US" altLang="en-US" dirty="0">
                <a:solidFill>
                  <a:schemeClr val="tx1"/>
                </a:solidFill>
              </a:rPr>
              <a:t>Check Bibliography for Backwards (Previous) Citations</a:t>
            </a:r>
          </a:p>
          <a:p>
            <a:pPr eaLnBrk="1"/>
            <a:r>
              <a:rPr lang="en-US" altLang="en-US" dirty="0">
                <a:solidFill>
                  <a:schemeClr val="tx1"/>
                </a:solidFill>
              </a:rPr>
              <a:t>                  Use Google Scholar  “Cited by” link for Forward (More recent) </a:t>
            </a:r>
          </a:p>
          <a:p>
            <a:pPr eaLnBrk="1"/>
            <a:r>
              <a:rPr lang="en-US" altLang="en-US" dirty="0">
                <a:solidFill>
                  <a:schemeClr val="tx1"/>
                </a:solidFill>
              </a:rPr>
              <a:t>                  Citations</a:t>
            </a:r>
          </a:p>
          <a:p>
            <a:pPr lvl="3" eaLnBrk="1">
              <a:buClr>
                <a:srgbClr val="000000"/>
              </a:buClr>
              <a:buSzPct val="100000"/>
              <a:buFont typeface="Times New Roman" panose="02020603050405020304" pitchFamily="18" charset="0"/>
              <a:buNone/>
            </a:pPr>
            <a:endParaRPr lang="en-US" altLang="en-US" sz="2200" dirty="0">
              <a:solidFill>
                <a:schemeClr val="tx1"/>
              </a:solidFill>
            </a:endParaRPr>
          </a:p>
          <a:p>
            <a:pPr lvl="3" eaLnBrk="1">
              <a:buClr>
                <a:srgbClr val="000000"/>
              </a:buClr>
              <a:buSzPct val="100000"/>
              <a:buFont typeface="Times New Roman" panose="02020603050405020304" pitchFamily="18" charset="0"/>
              <a:buNone/>
            </a:pPr>
            <a:r>
              <a:rPr lang="en-US" altLang="en-US" sz="2200" dirty="0">
                <a:solidFill>
                  <a:schemeClr val="tx1"/>
                </a:solidFill>
              </a:rPr>
              <a:t>      </a:t>
            </a:r>
          </a:p>
          <a:p>
            <a:pPr lvl="3" eaLnBrk="1">
              <a:buClr>
                <a:srgbClr val="000000"/>
              </a:buClr>
              <a:buSzPct val="100000"/>
              <a:buFont typeface="Times New Roman" panose="02020603050405020304" pitchFamily="18" charset="0"/>
              <a:buNone/>
            </a:pPr>
            <a:endParaRPr lang="en-US" altLang="en-US" sz="2200" dirty="0">
              <a:solidFill>
                <a:schemeClr val="tx1"/>
              </a:solidFill>
            </a:endParaRPr>
          </a:p>
          <a:p>
            <a:pPr lvl="3" eaLnBrk="1">
              <a:buClr>
                <a:srgbClr val="000000"/>
              </a:buClr>
              <a:buSzPct val="100000"/>
              <a:buFont typeface="Times New Roman" panose="02020603050405020304" pitchFamily="18" charset="0"/>
              <a:buNone/>
            </a:pPr>
            <a:endParaRPr lang="en-US" altLang="en-US" sz="2200" dirty="0">
              <a:solidFill>
                <a:schemeClr val="tx1"/>
              </a:solidFill>
            </a:endParaRPr>
          </a:p>
        </p:txBody>
      </p:sp>
      <p:pic>
        <p:nvPicPr>
          <p:cNvPr id="3" name="Picture 2">
            <a:extLst>
              <a:ext uri="{FF2B5EF4-FFF2-40B4-BE49-F238E27FC236}">
                <a16:creationId xmlns:a16="http://schemas.microsoft.com/office/drawing/2014/main" id="{98401C34-B541-492E-A7CD-7656B33FCD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2912" y="3944016"/>
            <a:ext cx="5273040" cy="1219200"/>
          </a:xfrm>
          <a:prstGeom prst="rect">
            <a:avLst/>
          </a:prstGeom>
        </p:spPr>
      </p:pic>
      <p:sp>
        <p:nvSpPr>
          <p:cNvPr id="4" name="TextBox 3">
            <a:extLst>
              <a:ext uri="{FF2B5EF4-FFF2-40B4-BE49-F238E27FC236}">
                <a16:creationId xmlns:a16="http://schemas.microsoft.com/office/drawing/2014/main" id="{64E48694-DB06-469C-8F60-CEAD76BAC74C}"/>
              </a:ext>
            </a:extLst>
          </p:cNvPr>
          <p:cNvSpPr txBox="1"/>
          <p:nvPr/>
        </p:nvSpPr>
        <p:spPr>
          <a:xfrm>
            <a:off x="1818106" y="5513394"/>
            <a:ext cx="5715000" cy="461665"/>
          </a:xfrm>
          <a:prstGeom prst="rect">
            <a:avLst/>
          </a:prstGeom>
          <a:noFill/>
        </p:spPr>
        <p:txBody>
          <a:bodyPr wrap="square" rtlCol="0">
            <a:spAutoFit/>
          </a:bodyPr>
          <a:lstStyle/>
          <a:p>
            <a:r>
              <a:rPr lang="en-US" sz="1200" dirty="0">
                <a:solidFill>
                  <a:schemeClr val="tx1"/>
                </a:solidFill>
              </a:rPr>
              <a:t>Note: After you click the “Cited by” link, click the box for “Search within citing articles” and retype your search term in the search slot  </a:t>
            </a:r>
          </a:p>
        </p:txBody>
      </p:sp>
      <p:pic>
        <p:nvPicPr>
          <p:cNvPr id="6" name="Picture 5">
            <a:extLst>
              <a:ext uri="{FF2B5EF4-FFF2-40B4-BE49-F238E27FC236}">
                <a16:creationId xmlns:a16="http://schemas.microsoft.com/office/drawing/2014/main" id="{63F82B68-C68A-4F99-8CA0-41AF71F73323}"/>
              </a:ext>
            </a:extLst>
          </p:cNvPr>
          <p:cNvPicPr>
            <a:picLocks noChangeAspect="1"/>
          </p:cNvPicPr>
          <p:nvPr/>
        </p:nvPicPr>
        <p:blipFill>
          <a:blip r:embed="rId3"/>
          <a:stretch>
            <a:fillRect/>
          </a:stretch>
        </p:blipFill>
        <p:spPr>
          <a:xfrm>
            <a:off x="2520950" y="6065837"/>
            <a:ext cx="4538663" cy="1146804"/>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1">
            <a:extLst>
              <a:ext uri="{FF2B5EF4-FFF2-40B4-BE49-F238E27FC236}">
                <a16:creationId xmlns:a16="http://schemas.microsoft.com/office/drawing/2014/main" id="{BC9E7EB8-D4BF-4679-BF1D-6613BE3620FC}"/>
              </a:ext>
            </a:extLst>
          </p:cNvPr>
          <p:cNvSpPr txBox="1">
            <a:spLocks noChangeArrowheads="1"/>
          </p:cNvSpPr>
          <p:nvPr/>
        </p:nvSpPr>
        <p:spPr bwMode="auto">
          <a:xfrm>
            <a:off x="773113" y="520700"/>
            <a:ext cx="8534400" cy="22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400" dirty="0">
                <a:solidFill>
                  <a:schemeClr val="tx1"/>
                </a:solidFill>
              </a:rPr>
              <a:t>And Finally…</a:t>
            </a:r>
          </a:p>
          <a:p>
            <a:endParaRPr lang="en-US" altLang="en-US" sz="2400" dirty="0">
              <a:solidFill>
                <a:schemeClr val="tx1"/>
              </a:solidFill>
            </a:endParaRPr>
          </a:p>
          <a:p>
            <a:r>
              <a:rPr lang="en-US" altLang="en-US" sz="2400" dirty="0">
                <a:solidFill>
                  <a:schemeClr val="tx1"/>
                </a:solidFill>
              </a:rPr>
              <a:t>Help from UF Subject Specialist Librarians:</a:t>
            </a:r>
          </a:p>
          <a:p>
            <a:endParaRPr lang="en-US" altLang="en-US" sz="2400" dirty="0">
              <a:solidFill>
                <a:schemeClr val="tx1"/>
              </a:solidFill>
            </a:endParaRPr>
          </a:p>
          <a:p>
            <a:r>
              <a:rPr lang="en-US" altLang="en-US" sz="1400" dirty="0">
                <a:solidFill>
                  <a:schemeClr val="accent2"/>
                </a:solidFill>
                <a:hlinkClick r:id="rId2">
                  <a:extLst>
                    <a:ext uri="{A12FA001-AC4F-418D-AE19-62706E023703}">
                      <ahyp:hlinkClr xmlns:ahyp="http://schemas.microsoft.com/office/drawing/2018/hyperlinkcolor" val="tx"/>
                    </a:ext>
                  </a:extLst>
                </a:hlinkClick>
              </a:rPr>
              <a:t>https://uflib.ufl.edu/specialists/</a:t>
            </a:r>
            <a:endParaRPr lang="en-US" altLang="en-US" sz="1400" dirty="0">
              <a:solidFill>
                <a:schemeClr val="accent2"/>
              </a:solidFill>
            </a:endParaRPr>
          </a:p>
          <a:p>
            <a:endParaRPr lang="en-US" altLang="en-US" sz="1400" dirty="0">
              <a:solidFill>
                <a:schemeClr val="accent2"/>
              </a:solidFill>
            </a:endParaRPr>
          </a:p>
          <a:p>
            <a:endParaRPr lang="en-US" altLang="en-US" dirty="0"/>
          </a:p>
        </p:txBody>
      </p:sp>
      <p:pic>
        <p:nvPicPr>
          <p:cNvPr id="37891" name="Picture 2">
            <a:extLst>
              <a:ext uri="{FF2B5EF4-FFF2-40B4-BE49-F238E27FC236}">
                <a16:creationId xmlns:a16="http://schemas.microsoft.com/office/drawing/2014/main" id="{9C7268F0-BCE0-4F2B-95BC-AB97A59ED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5113" y="2770188"/>
            <a:ext cx="7554912"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37303</TotalTime>
  <Words>1699</Words>
  <Application>Microsoft Office PowerPoint</Application>
  <PresentationFormat>Custom</PresentationFormat>
  <Paragraphs>263</Paragraphs>
  <Slides>26</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Microsoft YaHei</vt:lpstr>
      <vt:lpstr>Times New Roman</vt:lpstr>
      <vt:lpstr>Calibri</vt:lpstr>
      <vt:lpstr>SimSun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Comp</dc:creator>
  <cp:lastModifiedBy>Comp - Std</cp:lastModifiedBy>
  <cp:revision>82</cp:revision>
  <cp:lastPrinted>2020-10-22T07:57:07Z</cp:lastPrinted>
  <dcterms:created xsi:type="dcterms:W3CDTF">2018-02-26T04:01:00Z</dcterms:created>
  <dcterms:modified xsi:type="dcterms:W3CDTF">2020-10-23T02:10:22Z</dcterms:modified>
</cp:coreProperties>
</file>