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51" r:id="rId2"/>
    <p:sldId id="370" r:id="rId3"/>
    <p:sldId id="380" r:id="rId4"/>
    <p:sldId id="357" r:id="rId5"/>
    <p:sldId id="386" r:id="rId6"/>
    <p:sldId id="387" r:id="rId7"/>
    <p:sldId id="395" r:id="rId8"/>
    <p:sldId id="397" r:id="rId9"/>
    <p:sldId id="398" r:id="rId10"/>
    <p:sldId id="389" r:id="rId11"/>
    <p:sldId id="396" r:id="rId12"/>
    <p:sldId id="399" r:id="rId13"/>
    <p:sldId id="390" r:id="rId14"/>
    <p:sldId id="391" r:id="rId15"/>
    <p:sldId id="392" r:id="rId16"/>
    <p:sldId id="394" r:id="rId17"/>
    <p:sldId id="356" r:id="rId18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C51"/>
    <a:srgbClr val="323494"/>
    <a:srgbClr val="FAF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 autoAdjust="0"/>
    <p:restoredTop sz="94660"/>
  </p:normalViewPr>
  <p:slideViewPr>
    <p:cSldViewPr>
      <p:cViewPr varScale="1">
        <p:scale>
          <a:sx n="85" d="100"/>
          <a:sy n="85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551" cy="49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>
            <a:lvl1pPr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 bwMode="auto">
          <a:xfrm>
            <a:off x="3849953" y="0"/>
            <a:ext cx="2945551" cy="49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>
            <a:lvl1pPr algn="r"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9E11BC4-8AF5-4FC9-B7D9-E4E2B35E3BD0}" type="datetimeFigureOut">
              <a:rPr lang="zh-TW" altLang="en-US"/>
              <a:pPr>
                <a:defRPr/>
              </a:pPr>
              <a:t>2016/11/8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 bwMode="auto">
          <a:xfrm>
            <a:off x="0" y="9428919"/>
            <a:ext cx="2945551" cy="49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b" anchorCtr="0" compatLnSpc="1">
            <a:prstTxWarp prst="textNoShape">
              <a:avLst/>
            </a:prstTxWarp>
          </a:bodyPr>
          <a:lstStyle>
            <a:lvl1pPr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 bwMode="auto">
          <a:xfrm>
            <a:off x="3849953" y="9428919"/>
            <a:ext cx="2945551" cy="49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b" anchorCtr="0" compatLnSpc="1">
            <a:prstTxWarp prst="textNoShape">
              <a:avLst/>
            </a:prstTxWarp>
          </a:bodyPr>
          <a:lstStyle>
            <a:lvl1pPr algn="r"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7961A5AF-E7A1-49A7-989F-00D5F6CE978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5853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551" cy="49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>
            <a:lvl1pPr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 bwMode="auto">
          <a:xfrm>
            <a:off x="3851040" y="0"/>
            <a:ext cx="2945550" cy="49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>
            <a:lvl1pPr algn="r"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ADB93902-68C1-4192-B7E1-C46F03577EE4}" type="datetimeFigureOut">
              <a:rPr lang="zh-TW" altLang="en-US"/>
              <a:pPr>
                <a:defRPr/>
              </a:pPr>
              <a:t>2016/11/8</a:t>
            </a:fld>
            <a:endParaRPr lang="en-US" alt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8" tIns="47376" rIns="94748" bIns="4737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 bwMode="auto">
          <a:xfrm>
            <a:off x="680745" y="4715618"/>
            <a:ext cx="5436185" cy="446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 bwMode="auto">
          <a:xfrm>
            <a:off x="0" y="9431232"/>
            <a:ext cx="2945551" cy="49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b" anchorCtr="0" compatLnSpc="1">
            <a:prstTxWarp prst="textNoShape">
              <a:avLst/>
            </a:prstTxWarp>
          </a:bodyPr>
          <a:lstStyle>
            <a:lvl1pPr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 bwMode="auto">
          <a:xfrm>
            <a:off x="3851040" y="9431232"/>
            <a:ext cx="2945550" cy="49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6" rIns="91414" bIns="45706" numCol="1" anchor="b" anchorCtr="0" compatLnSpc="1">
            <a:prstTxWarp prst="textNoShape">
              <a:avLst/>
            </a:prstTxWarp>
          </a:bodyPr>
          <a:lstStyle>
            <a:lvl1pPr algn="r" defTabSz="882470">
              <a:defRPr kumimoji="0" sz="1200"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B90D02B0-AFEA-4141-8EEA-FC6273C5F4E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0875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4AB307-551A-4FC4-AC48-13CFF7C6228F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15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5754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2842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8980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9020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9129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01148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0129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448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234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3422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9902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36289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54231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0D02B0-AFEA-4141-8EEA-FC6273C5F4E6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361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1040-8D8C-45FB-BBA5-3DE16C9A9908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27CB5-7DBE-4FCB-9E94-C00D385F3BC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68580-A7E1-4120-84CA-43E9E72F245D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15284DEF-DBBA-42EA-94C6-D2703C5EA2DC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B8987-D446-4693-B0BA-655801FC1A3C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CB693-BC28-4C5F-B02E-59C60EB663E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AD58E-E2CA-4780-A9BB-D23AF37F5E76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54B39-D940-44D9-AD07-06623A10693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6E2A-0FFA-4C9E-8658-AE6A83979ABA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F67D8-5DDF-4E9F-8FB1-5A07924DFCC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299BB-DC21-4E16-B5DA-31786D263406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EC031-A2C1-4656-83AA-0A837F14313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5A643-79C0-4F72-843A-0CA4E869278C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6AB4D-F088-44A5-B1EE-F6CD540832A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69774-0AFC-40B6-927A-325ECDEA5BDF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243C5-7FEF-4153-8103-AA4669E2468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7162E-AFDB-4D3B-B363-51C4CB695E13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AC93-72D4-4B34-BF23-9756B13589C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67690-C5FE-463E-AA03-1CCDEC21A729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3C3CE-C595-4509-9231-C1ADAA61E6D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46FA0-427D-4927-91C7-1D8B61A26382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D9D84-DFF4-4218-8956-D1F6BE2F9CB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F6104-A699-4C04-AACC-FDB04B064E3B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3ABE8-A2B0-4AF7-A45A-68907A67322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50FDBE9-6FA4-4B4F-AC4D-B44FF7F09D6F}" type="datetime1">
              <a:rPr lang="zh-TW" altLang="en-US"/>
              <a:pPr>
                <a:defRPr/>
              </a:pPr>
              <a:t>2016/11/8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C974C40-91B1-482A-8986-1131CD8B421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52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標楷體" pitchFamily="65" charset="-120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標楷體" pitchFamily="65" charset="-120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標楷體" pitchFamily="65" charset="-120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標楷體" pitchFamily="65" charset="-120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標楷體" pitchFamily="65" charset="-120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sa.nccu.edu.tw/files/1283523070582144cf4770c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sa.nccu.edu.tw/files/237523642582144dc17975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osa.nccu.edu.tw/files/1283523070582144cf4770c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sa.nccu.edu.tw/files/237523642582144dc17975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標題 7"/>
          <p:cNvSpPr>
            <a:spLocks noGrp="1"/>
          </p:cNvSpPr>
          <p:nvPr>
            <p:ph type="subTitle" idx="1"/>
          </p:nvPr>
        </p:nvSpPr>
        <p:spPr>
          <a:xfrm>
            <a:off x="683568" y="3429000"/>
            <a:ext cx="7748511" cy="1872208"/>
          </a:xfrm>
        </p:spPr>
        <p:txBody>
          <a:bodyPr/>
          <a:lstStyle/>
          <a:p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報告單位：學務處</a:t>
            </a:r>
            <a:r>
              <a:rPr lang="zh-TW" altLang="en-US" dirty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</a:t>
            </a:r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事務暨僑生輔導組</a:t>
            </a:r>
            <a:endParaRPr lang="en-US" altLang="zh-TW" dirty="0">
              <a:solidFill>
                <a:srgbClr val="32349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報告人：盧翠婷</a:t>
            </a:r>
            <a:endParaRPr lang="en-US" altLang="zh-TW" dirty="0" smtClean="0">
              <a:solidFill>
                <a:srgbClr val="32349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日期：</a:t>
            </a:r>
            <a:r>
              <a:rPr lang="en-US" altLang="zh-TW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105</a:t>
            </a:r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dirty="0" smtClean="0">
                <a:solidFill>
                  <a:srgbClr val="32349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  </a:t>
            </a:r>
            <a:endParaRPr lang="zh-TW" altLang="en-US" dirty="0">
              <a:solidFill>
                <a:srgbClr val="32349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989683" y="6492875"/>
            <a:ext cx="2133600" cy="365125"/>
          </a:xfrm>
        </p:spPr>
        <p:txBody>
          <a:bodyPr/>
          <a:lstStyle/>
          <a:p>
            <a:pPr>
              <a:defRPr/>
            </a:pPr>
            <a:fld id="{83426661-A6E3-4FCE-BAAC-8014A853963E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  <p:sp>
        <p:nvSpPr>
          <p:cNvPr id="10" name="矩形 9"/>
          <p:cNvSpPr/>
          <p:nvPr/>
        </p:nvSpPr>
        <p:spPr>
          <a:xfrm>
            <a:off x="251520" y="1796623"/>
            <a:ext cx="864096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kumimoji="1" lang="zh-TW" altLang="en-US" sz="7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助學措施與</a:t>
            </a:r>
            <a:r>
              <a:rPr lang="zh-TW" altLang="en-US" sz="7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急難慰助</a:t>
            </a:r>
            <a:endParaRPr kumimoji="1" lang="en-US" altLang="zh-TW" sz="72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advClick="0" advTm="3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159452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82933"/>
              </p:ext>
            </p:extLst>
          </p:nvPr>
        </p:nvGraphicFramePr>
        <p:xfrm>
          <a:off x="1043608" y="894730"/>
          <a:ext cx="6912768" cy="584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68"/>
              </a:tblGrid>
              <a:tr h="5846638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zh-TW" altLang="en-US" sz="3200" b="0" kern="1200" dirty="0" smtClean="0">
                          <a:solidFill>
                            <a:srgbClr val="323494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壹、助學措施</a:t>
                      </a:r>
                      <a:endParaRPr lang="en-US" altLang="zh-TW" sz="3200" b="0" kern="1200" dirty="0" smtClean="0">
                        <a:solidFill>
                          <a:srgbClr val="323494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18256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kern="1200" dirty="0" smtClean="0">
                          <a:solidFill>
                            <a:srgbClr val="1B1C5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一、各項助學措施簡介</a:t>
                      </a:r>
                      <a:endParaRPr lang="en-US" altLang="zh-TW" sz="2800" b="0" kern="1200" dirty="0" smtClean="0">
                        <a:solidFill>
                          <a:srgbClr val="1B1C5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18256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kern="1200" dirty="0" smtClean="0">
                          <a:solidFill>
                            <a:srgbClr val="1B1C5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二、安定就學服務系統</a:t>
                      </a:r>
                      <a:endParaRPr lang="en-US" altLang="zh-TW" sz="2800" b="0" kern="1200" dirty="0" smtClean="0">
                        <a:solidFill>
                          <a:srgbClr val="1B1C5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18256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kern="1200" dirty="0" smtClean="0">
                          <a:solidFill>
                            <a:srgbClr val="1B1C5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三、經濟弱勢學生預警</a:t>
                      </a:r>
                      <a:endParaRPr lang="en-US" altLang="zh-TW" sz="2800" b="0" kern="1200" dirty="0" smtClean="0">
                        <a:solidFill>
                          <a:srgbClr val="1B1C5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18256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kern="1200" dirty="0" smtClean="0">
                          <a:solidFill>
                            <a:srgbClr val="1B1C5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四、助學措施宣導系列講座</a:t>
                      </a:r>
                      <a:endParaRPr lang="en-US" altLang="zh-TW" sz="2800" b="0" kern="1200" dirty="0" smtClean="0">
                        <a:solidFill>
                          <a:srgbClr val="1B1C5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23494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貳、急難慰助</a:t>
                      </a:r>
                      <a:endParaRPr kumimoji="0" lang="en-US" altLang="zh-TW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23494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lvl="0" indent="18256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B1C5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一、申請程序</a:t>
                      </a:r>
                      <a:endParaRPr kumimoji="0" lang="en-US" altLang="zh-TW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B1C5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1082675" marR="0" lvl="0" indent="-90011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B1C5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二、受理期限</a:t>
                      </a:r>
                    </a:p>
                    <a:p>
                      <a:pPr marL="0" marR="0" lvl="0" indent="182563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B1C5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三、教育部學產基金設置急難慰問金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23494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叁、統計資料</a:t>
                      </a:r>
                      <a:endParaRPr kumimoji="0" lang="en-US" altLang="zh-TW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23494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717550" marR="0" lvl="0" indent="-352425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B1C5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102-104</a:t>
                      </a: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B1C5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學年度各項助學措施統計表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45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496944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 smtClean="0">
                <a:solidFill>
                  <a:srgbClr val="1B1C51"/>
                </a:solidFill>
              </a:rPr>
              <a:t>一、各項助學措施簡介</a:t>
            </a:r>
            <a:endParaRPr lang="en-US" altLang="zh-TW" sz="2800" dirty="0" smtClean="0">
              <a:solidFill>
                <a:srgbClr val="1B1C51"/>
              </a:solidFill>
            </a:endParaRP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 smtClean="0">
                <a:solidFill>
                  <a:srgbClr val="1B1C51"/>
                </a:solidFill>
              </a:rPr>
              <a:t>（一）學</a:t>
            </a:r>
            <a:r>
              <a:rPr lang="zh-TW" altLang="en-US" sz="2800" dirty="0">
                <a:solidFill>
                  <a:srgbClr val="1B1C51"/>
                </a:solidFill>
              </a:rPr>
              <a:t>雜費</a:t>
            </a:r>
            <a:r>
              <a:rPr lang="zh-TW" altLang="en-US" sz="2800" dirty="0" smtClean="0">
                <a:solidFill>
                  <a:srgbClr val="1B1C51"/>
                </a:solidFill>
              </a:rPr>
              <a:t>減免  </a:t>
            </a:r>
            <a:endParaRPr lang="en-US" altLang="zh-TW" sz="2800" dirty="0" smtClean="0">
              <a:solidFill>
                <a:srgbClr val="1B1C51"/>
              </a:solidFill>
            </a:endParaRPr>
          </a:p>
          <a:p>
            <a:pPr marL="1082675" indent="0" algn="just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>
                <a:cs typeface="微軟正黑體" panose="020B0604030504040204" pitchFamily="34" charset="-120"/>
              </a:rPr>
              <a:t>每學期針對原住民籍、軍公教遺族、身心障礙人士子女、身心障礙學生、低收入戶學生、中低收入戶學生及特殊境遇家庭子女等各類學生之學雜費予以減免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。</a:t>
            </a:r>
            <a:endParaRPr lang="en-US" altLang="zh-TW" sz="2800" dirty="0" smtClean="0">
              <a:cs typeface="微軟正黑體" panose="020B0604030504040204" pitchFamily="34" charset="-120"/>
            </a:endParaRP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>
                <a:solidFill>
                  <a:srgbClr val="1B1C51"/>
                </a:solidFill>
              </a:rPr>
              <a:t>（二）弱勢學生助學金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1082675" indent="0" algn="just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>
                <a:cs typeface="微軟正黑體" panose="020B0604030504040204" pitchFamily="34" charset="-120"/>
              </a:rPr>
              <a:t>為加強照顧經濟弱勢學生，凡家庭年收入在</a:t>
            </a:r>
            <a:r>
              <a:rPr lang="en-US" altLang="zh-TW" sz="2800" dirty="0">
                <a:cs typeface="微軟正黑體" panose="020B0604030504040204" pitchFamily="34" charset="-120"/>
              </a:rPr>
              <a:t>70</a:t>
            </a:r>
            <a:r>
              <a:rPr lang="zh-TW" altLang="en-US" sz="2800" dirty="0">
                <a:cs typeface="微軟正黑體" panose="020B0604030504040204" pitchFamily="34" charset="-120"/>
              </a:rPr>
              <a:t>萬元以下而未請領政府各部會各類助學金、子女教育補助費等公費性質者，視家庭年所得之等級（分五級距），而給予每學年</a:t>
            </a:r>
            <a:r>
              <a:rPr lang="en-US" altLang="zh-TW" sz="2800" dirty="0">
                <a:cs typeface="微軟正黑體" panose="020B0604030504040204" pitchFamily="34" charset="-120"/>
              </a:rPr>
              <a:t>5,000</a:t>
            </a:r>
            <a:r>
              <a:rPr lang="zh-TW" altLang="en-US" sz="2800" dirty="0">
                <a:cs typeface="微軟正黑體" panose="020B0604030504040204" pitchFamily="34" charset="-120"/>
              </a:rPr>
              <a:t>元至</a:t>
            </a:r>
            <a:r>
              <a:rPr lang="en-US" altLang="zh-TW" sz="2800" dirty="0">
                <a:cs typeface="微軟正黑體" panose="020B0604030504040204" pitchFamily="34" charset="-120"/>
              </a:rPr>
              <a:t>16,500</a:t>
            </a:r>
            <a:r>
              <a:rPr lang="zh-TW" altLang="en-US" sz="2800" dirty="0">
                <a:cs typeface="微軟正黑體" panose="020B0604030504040204" pitchFamily="34" charset="-120"/>
              </a:rPr>
              <a:t>元之就學補助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。</a:t>
            </a:r>
            <a:endParaRPr lang="zh-TW" altLang="en-US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58896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0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609329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>
                <a:solidFill>
                  <a:srgbClr val="1B1C51"/>
                </a:solidFill>
              </a:rPr>
              <a:t>一、各項助學措施</a:t>
            </a:r>
            <a:r>
              <a:rPr lang="zh-TW" altLang="en-US" sz="2800" dirty="0" smtClean="0">
                <a:solidFill>
                  <a:srgbClr val="1B1C51"/>
                </a:solidFill>
              </a:rPr>
              <a:t>簡介</a:t>
            </a: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</a:pPr>
            <a:r>
              <a:rPr lang="zh-TW" altLang="en-US" sz="2800" dirty="0" smtClean="0">
                <a:solidFill>
                  <a:srgbClr val="1B1C51"/>
                </a:solidFill>
              </a:rPr>
              <a:t>（三）助學服務</a:t>
            </a:r>
            <a:endParaRPr lang="en-US" altLang="zh-TW" sz="2800" dirty="0" smtClean="0">
              <a:solidFill>
                <a:srgbClr val="1B1C51"/>
              </a:solidFill>
            </a:endParaRPr>
          </a:p>
          <a:p>
            <a:pPr marL="1082675" indent="0" algn="just">
              <a:lnSpc>
                <a:spcPts val="3200"/>
              </a:lnSpc>
              <a:spcBef>
                <a:spcPts val="300"/>
              </a:spcBef>
              <a:buNone/>
            </a:pPr>
            <a:r>
              <a:rPr lang="zh-TW" altLang="zh-TW" sz="2800" dirty="0" smtClean="0">
                <a:cs typeface="微軟正黑體" panose="020B0604030504040204" pitchFamily="34" charset="-120"/>
              </a:rPr>
              <a:t>本校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每年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編列大學部學生助學金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及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研究生助學金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預算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，做為校內學生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擔任學習型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兼任助理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之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學習津貼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，或擔任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勞動型兼任助理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之薪資，除提供學生做中學的機會，並協助各單位推動教學、研究及行政服務。</a:t>
            </a:r>
            <a:endParaRPr lang="en-US" altLang="zh-TW" sz="2800" dirty="0" smtClean="0">
              <a:cs typeface="微軟正黑體" panose="020B0604030504040204" pitchFamily="34" charset="-120"/>
            </a:endParaRP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（四）生活助學金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1082675" indent="0" algn="just">
              <a:lnSpc>
                <a:spcPts val="3200"/>
              </a:lnSpc>
              <a:spcBef>
                <a:spcPts val="300"/>
              </a:spcBef>
              <a:buNone/>
            </a:pPr>
            <a:r>
              <a:rPr lang="zh-TW" altLang="en-US" sz="2800" dirty="0">
                <a:cs typeface="微軟正黑體" panose="020B0604030504040204" pitchFamily="34" charset="-120"/>
              </a:rPr>
              <a:t>配合教育部弱勢學生助學計畫，本校自</a:t>
            </a:r>
            <a:r>
              <a:rPr lang="en-US" altLang="zh-TW" sz="2800" dirty="0">
                <a:cs typeface="微軟正黑體" panose="020B0604030504040204" pitchFamily="34" charset="-120"/>
              </a:rPr>
              <a:t>104</a:t>
            </a:r>
            <a:r>
              <a:rPr lang="zh-TW" altLang="en-US" sz="2800" dirty="0">
                <a:cs typeface="微軟正黑體" panose="020B0604030504040204" pitchFamily="34" charset="-120"/>
              </a:rPr>
              <a:t>年度開始編列預算設置生活助學金，受理家庭年所得</a:t>
            </a:r>
            <a:r>
              <a:rPr lang="en-US" altLang="zh-TW" sz="2800" dirty="0">
                <a:cs typeface="微軟正黑體" panose="020B0604030504040204" pitchFamily="34" charset="-120"/>
              </a:rPr>
              <a:t>70</a:t>
            </a:r>
            <a:r>
              <a:rPr lang="zh-TW" altLang="en-US" sz="2800" dirty="0">
                <a:cs typeface="微軟正黑體" panose="020B0604030504040204" pitchFamily="34" charset="-120"/>
              </a:rPr>
              <a:t>萬元以下</a:t>
            </a:r>
            <a:r>
              <a:rPr lang="en-US" altLang="zh-TW" sz="2800" dirty="0">
                <a:cs typeface="微軟正黑體" panose="020B0604030504040204" pitchFamily="34" charset="-120"/>
              </a:rPr>
              <a:t>(</a:t>
            </a:r>
            <a:r>
              <a:rPr lang="zh-TW" altLang="en-US" sz="2800" dirty="0">
                <a:cs typeface="微軟正黑體" panose="020B0604030504040204" pitchFamily="34" charset="-120"/>
              </a:rPr>
              <a:t>含低收及中低收入戶</a:t>
            </a:r>
            <a:r>
              <a:rPr lang="en-US" altLang="zh-TW" sz="2800" dirty="0">
                <a:cs typeface="微軟正黑體" panose="020B0604030504040204" pitchFamily="34" charset="-120"/>
              </a:rPr>
              <a:t>)</a:t>
            </a:r>
            <a:r>
              <a:rPr lang="zh-TW" altLang="en-US" sz="2800" dirty="0">
                <a:cs typeface="微軟正黑體" panose="020B0604030504040204" pitchFamily="34" charset="-120"/>
              </a:rPr>
              <a:t>之大學部學生申請。每生每週生活服務學習時數以</a:t>
            </a:r>
            <a:r>
              <a:rPr lang="en-US" altLang="zh-TW" sz="2800" dirty="0">
                <a:cs typeface="微軟正黑體" panose="020B0604030504040204" pitchFamily="34" charset="-120"/>
              </a:rPr>
              <a:t>10</a:t>
            </a:r>
            <a:r>
              <a:rPr lang="zh-TW" altLang="en-US" sz="2800" dirty="0">
                <a:cs typeface="微軟正黑體" panose="020B0604030504040204" pitchFamily="34" charset="-120"/>
              </a:rPr>
              <a:t>個小時為上限，每月核發新臺幣</a:t>
            </a:r>
            <a:r>
              <a:rPr lang="en-US" altLang="zh-TW" sz="2800" dirty="0">
                <a:cs typeface="微軟正黑體" panose="020B0604030504040204" pitchFamily="34" charset="-120"/>
              </a:rPr>
              <a:t>6,000</a:t>
            </a:r>
            <a:r>
              <a:rPr lang="zh-TW" altLang="en-US" sz="2800" dirty="0">
                <a:cs typeface="微軟正黑體" panose="020B0604030504040204" pitchFamily="34" charset="-120"/>
              </a:rPr>
              <a:t>元，全年以核發</a:t>
            </a:r>
            <a:r>
              <a:rPr lang="en-US" altLang="zh-TW" sz="2800" dirty="0">
                <a:cs typeface="微軟正黑體" panose="020B0604030504040204" pitchFamily="34" charset="-120"/>
              </a:rPr>
              <a:t>8</a:t>
            </a:r>
            <a:r>
              <a:rPr lang="zh-TW" altLang="en-US" sz="2800" dirty="0">
                <a:cs typeface="微軟正黑體" panose="020B0604030504040204" pitchFamily="34" charset="-120"/>
              </a:rPr>
              <a:t>個月為原則。</a:t>
            </a:r>
          </a:p>
          <a:p>
            <a:pPr marL="1082675" indent="0" algn="just">
              <a:lnSpc>
                <a:spcPts val="3600"/>
              </a:lnSpc>
              <a:spcBef>
                <a:spcPts val="300"/>
              </a:spcBef>
              <a:buNone/>
            </a:pPr>
            <a:endParaRPr lang="en-US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9740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一、各項助學措施簡介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（</a:t>
            </a:r>
            <a:r>
              <a:rPr lang="zh-TW" altLang="en-US" sz="2800" dirty="0">
                <a:solidFill>
                  <a:srgbClr val="1B1C51"/>
                </a:solidFill>
              </a:rPr>
              <a:t>五）獎助學金</a:t>
            </a: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>
                <a:cs typeface="微軟正黑體" panose="020B0604030504040204" pitchFamily="34" charset="-120"/>
              </a:rPr>
              <a:t>1</a:t>
            </a:r>
            <a:r>
              <a:rPr lang="zh-TW" altLang="en-US" sz="2800" dirty="0">
                <a:cs typeface="微軟正黑體" panose="020B0604030504040204" pitchFamily="34" charset="-120"/>
              </a:rPr>
              <a:t>、</a:t>
            </a:r>
            <a:r>
              <a:rPr lang="zh-TW" altLang="zh-TW" sz="2800" dirty="0">
                <a:cs typeface="微軟正黑體" panose="020B0604030504040204" pitchFamily="34" charset="-120"/>
              </a:rPr>
              <a:t>校外獎學金計有：中央暨各縣市政府、同鄉會、基金會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等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機構提供之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獎學金</a:t>
            </a:r>
            <a:r>
              <a:rPr lang="zh-TW" altLang="zh-TW" sz="2800" dirty="0">
                <a:cs typeface="微軟正黑體" panose="020B0604030504040204" pitchFamily="34" charset="-120"/>
              </a:rPr>
              <a:t>，共計約數百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種。</a:t>
            </a:r>
            <a:endParaRPr lang="zh-TW" altLang="zh-TW" sz="2800" dirty="0">
              <a:cs typeface="微軟正黑體" panose="020B0604030504040204" pitchFamily="34" charset="-120"/>
            </a:endParaRP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>
                <a:cs typeface="微軟正黑體" panose="020B0604030504040204" pitchFamily="34" charset="-120"/>
              </a:rPr>
              <a:t>2</a:t>
            </a:r>
            <a:r>
              <a:rPr lang="zh-TW" altLang="en-US" sz="2800" dirty="0">
                <a:cs typeface="微軟正黑體" panose="020B0604030504040204" pitchFamily="34" charset="-120"/>
              </a:rPr>
              <a:t>、</a:t>
            </a:r>
            <a:r>
              <a:rPr lang="zh-TW" altLang="zh-TW" sz="2800" dirty="0">
                <a:cs typeface="微軟正黑體" panose="020B0604030504040204" pitchFamily="34" charset="-120"/>
              </a:rPr>
              <a:t>校內獎學金計有：羅家倫先生紀念獎學金等</a:t>
            </a:r>
            <a:r>
              <a:rPr lang="en-US" altLang="zh-TW" sz="2800" dirty="0">
                <a:cs typeface="微軟正黑體" panose="020B0604030504040204" pitchFamily="34" charset="-120"/>
              </a:rPr>
              <a:t>20</a:t>
            </a:r>
            <a:r>
              <a:rPr lang="zh-TW" altLang="zh-TW" sz="2800" dirty="0">
                <a:cs typeface="微軟正黑體" panose="020B0604030504040204" pitchFamily="34" charset="-120"/>
              </a:rPr>
              <a:t>餘種。自</a:t>
            </a:r>
            <a:r>
              <a:rPr lang="en-US" altLang="zh-TW" sz="2800" dirty="0">
                <a:cs typeface="微軟正黑體" panose="020B0604030504040204" pitchFamily="34" charset="-120"/>
              </a:rPr>
              <a:t>94</a:t>
            </a:r>
            <a:r>
              <a:rPr lang="zh-TW" altLang="zh-TW" sz="2800" dirty="0">
                <a:cs typeface="微軟正黑體" panose="020B0604030504040204" pitchFamily="34" charset="-120"/>
              </a:rPr>
              <a:t>學年度起設置菁英學生入學獎學金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，用以</a:t>
            </a:r>
            <a:r>
              <a:rPr lang="zh-TW" altLang="zh-TW" sz="2800" dirty="0">
                <a:cs typeface="微軟正黑體" panose="020B0604030504040204" pitchFamily="34" charset="-120"/>
              </a:rPr>
              <a:t>鼓勵菁英學生報考。</a:t>
            </a: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>
                <a:cs typeface="微軟正黑體" panose="020B0604030504040204" pitchFamily="34" charset="-120"/>
              </a:rPr>
              <a:t>3</a:t>
            </a:r>
            <a:r>
              <a:rPr lang="zh-TW" altLang="en-US" sz="2800" dirty="0">
                <a:cs typeface="微軟正黑體" panose="020B0604030504040204" pitchFamily="34" charset="-120"/>
              </a:rPr>
              <a:t>、</a:t>
            </a:r>
            <a:r>
              <a:rPr lang="zh-TW" altLang="zh-TW" sz="2800" dirty="0">
                <a:cs typeface="微軟正黑體" panose="020B0604030504040204" pitchFamily="34" charset="-120"/>
              </a:rPr>
              <a:t>校內助學金計有：薪傳學生助學金、特殊境遇學生還願助學金等，提供對家境清寒或特殊境遇之同學，以協助同學順利完成</a:t>
            </a:r>
            <a:r>
              <a:rPr lang="zh-TW" altLang="zh-TW" sz="2800" dirty="0" smtClean="0">
                <a:cs typeface="微軟正黑體" panose="020B0604030504040204" pitchFamily="34" charset="-120"/>
              </a:rPr>
              <a:t>學業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。</a:t>
            </a:r>
            <a:endParaRPr lang="zh-TW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78636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一、各項助學措施簡介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（</a:t>
            </a:r>
            <a:r>
              <a:rPr lang="zh-TW" altLang="en-US" sz="2800" dirty="0">
                <a:solidFill>
                  <a:srgbClr val="1B1C51"/>
                </a:solidFill>
              </a:rPr>
              <a:t>六）失業勞工子女就學補助</a:t>
            </a:r>
          </a:p>
          <a:p>
            <a:pPr marL="1077913" indent="4763" algn="just">
              <a:lnSpc>
                <a:spcPts val="32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cs typeface="微軟正黑體" panose="020B0604030504040204" pitchFamily="34" charset="-120"/>
              </a:rPr>
              <a:t>非自願離職失業期間超過</a:t>
            </a:r>
            <a:r>
              <a:rPr lang="en-US" altLang="zh-TW" sz="2800" dirty="0">
                <a:cs typeface="微軟正黑體" panose="020B0604030504040204" pitchFamily="34" charset="-120"/>
              </a:rPr>
              <a:t>6</a:t>
            </a:r>
            <a:r>
              <a:rPr lang="zh-TW" altLang="en-US" sz="2800" dirty="0">
                <a:cs typeface="微軟正黑體" panose="020B0604030504040204" pitchFamily="34" charset="-120"/>
              </a:rPr>
              <a:t>個月以上勞工，其子女就讀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本校具有</a:t>
            </a:r>
            <a:r>
              <a:rPr lang="zh-TW" altLang="en-US" sz="2800" dirty="0">
                <a:cs typeface="微軟正黑體" panose="020B0604030504040204" pitchFamily="34" charset="-120"/>
              </a:rPr>
              <a:t>正式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學籍得</a:t>
            </a:r>
            <a:r>
              <a:rPr lang="zh-TW" altLang="en-US" sz="2800" dirty="0">
                <a:cs typeface="微軟正黑體" panose="020B0604030504040204" pitchFamily="34" charset="-120"/>
              </a:rPr>
              <a:t>提出申請，學校發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予學士班學生</a:t>
            </a:r>
            <a:r>
              <a:rPr lang="en-US" altLang="zh-TW" sz="2800" dirty="0" smtClean="0">
                <a:cs typeface="微軟正黑體" panose="020B0604030504040204" pitchFamily="34" charset="-120"/>
              </a:rPr>
              <a:t>5,000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元，碩、博士班學生</a:t>
            </a:r>
            <a:r>
              <a:rPr lang="en-US" altLang="zh-TW" sz="2800" dirty="0" smtClean="0">
                <a:cs typeface="微軟正黑體" panose="020B0604030504040204" pitchFamily="34" charset="-120"/>
              </a:rPr>
              <a:t>8,000</a:t>
            </a:r>
            <a:r>
              <a:rPr lang="zh-TW" altLang="en-US" sz="2800" dirty="0">
                <a:cs typeface="微軟正黑體" panose="020B0604030504040204" pitchFamily="34" charset="-120"/>
              </a:rPr>
              <a:t>元之補助，每隔</a:t>
            </a:r>
            <a:r>
              <a:rPr lang="en-US" altLang="zh-TW" sz="2800" dirty="0">
                <a:cs typeface="微軟正黑體" panose="020B0604030504040204" pitchFamily="34" charset="-120"/>
              </a:rPr>
              <a:t>6</a:t>
            </a:r>
            <a:r>
              <a:rPr lang="zh-TW" altLang="en-US" sz="2800" dirty="0">
                <a:cs typeface="微軟正黑體" panose="020B0604030504040204" pitchFamily="34" charset="-120"/>
              </a:rPr>
              <a:t>個月可再提出申請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。</a:t>
            </a:r>
            <a:endParaRPr lang="en-US" altLang="zh-TW" sz="2800" dirty="0" smtClean="0">
              <a:cs typeface="微軟正黑體" panose="020B0604030504040204" pitchFamily="34" charset="-120"/>
            </a:endParaRP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（七）就學貸款</a:t>
            </a:r>
          </a:p>
          <a:p>
            <a:pPr marL="1077913" indent="4763" algn="just">
              <a:lnSpc>
                <a:spcPts val="32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cs typeface="微軟正黑體" panose="020B0604030504040204" pitchFamily="34" charset="-120"/>
              </a:rPr>
              <a:t>學生家庭年所得低於新台幣</a:t>
            </a:r>
            <a:r>
              <a:rPr lang="en-US" altLang="zh-TW" sz="2800" dirty="0">
                <a:cs typeface="微軟正黑體" panose="020B0604030504040204" pitchFamily="34" charset="-120"/>
              </a:rPr>
              <a:t>120</a:t>
            </a:r>
            <a:r>
              <a:rPr lang="zh-TW" altLang="en-US" sz="2800" dirty="0">
                <a:cs typeface="微軟正黑體" panose="020B0604030504040204" pitchFamily="34" charset="-120"/>
              </a:rPr>
              <a:t>萬元以下者可申請就學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貸款；其中</a:t>
            </a:r>
            <a:r>
              <a:rPr lang="zh-TW" altLang="en-US" sz="2800" dirty="0">
                <a:cs typeface="微軟正黑體" panose="020B0604030504040204" pitchFamily="34" charset="-120"/>
              </a:rPr>
              <a:t>家庭年所得低於</a:t>
            </a:r>
            <a:r>
              <a:rPr lang="en-US" altLang="zh-TW" sz="2800" dirty="0">
                <a:cs typeface="微軟正黑體" panose="020B0604030504040204" pitchFamily="34" charset="-120"/>
              </a:rPr>
              <a:t>114</a:t>
            </a:r>
            <a:r>
              <a:rPr lang="zh-TW" altLang="en-US" sz="2800" dirty="0">
                <a:cs typeface="微軟正黑體" panose="020B0604030504040204" pitchFamily="34" charset="-120"/>
              </a:rPr>
              <a:t>萬元以下者，在學期間每月利息由政府負擔，家庭年所得為</a:t>
            </a:r>
            <a:r>
              <a:rPr lang="en-US" altLang="zh-TW" sz="2800" dirty="0">
                <a:cs typeface="微軟正黑體" panose="020B0604030504040204" pitchFamily="34" charset="-120"/>
              </a:rPr>
              <a:t>114</a:t>
            </a:r>
            <a:r>
              <a:rPr lang="zh-TW" altLang="en-US" sz="2800" dirty="0">
                <a:cs typeface="微軟正黑體" panose="020B0604030504040204" pitchFamily="34" charset="-120"/>
              </a:rPr>
              <a:t>至</a:t>
            </a:r>
            <a:r>
              <a:rPr lang="en-US" altLang="zh-TW" sz="2800" dirty="0">
                <a:cs typeface="微軟正黑體" panose="020B0604030504040204" pitchFamily="34" charset="-120"/>
              </a:rPr>
              <a:t>120</a:t>
            </a:r>
            <a:r>
              <a:rPr lang="zh-TW" altLang="en-US" sz="2800" dirty="0">
                <a:cs typeface="微軟正黑體" panose="020B0604030504040204" pitchFamily="34" charset="-120"/>
              </a:rPr>
              <a:t>萬元者，在學期間由政府及借款學生各負擔半額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利息，家庭</a:t>
            </a:r>
            <a:r>
              <a:rPr lang="zh-TW" altLang="en-US" sz="2800" dirty="0">
                <a:cs typeface="微軟正黑體" panose="020B0604030504040204" pitchFamily="34" charset="-120"/>
              </a:rPr>
              <a:t>年所得超過</a:t>
            </a:r>
            <a:r>
              <a:rPr lang="en-US" altLang="zh-TW" sz="2800" dirty="0">
                <a:cs typeface="微軟正黑體" panose="020B0604030504040204" pitchFamily="34" charset="-120"/>
              </a:rPr>
              <a:t>120</a:t>
            </a:r>
            <a:r>
              <a:rPr lang="zh-TW" altLang="en-US" sz="2800" dirty="0">
                <a:cs typeface="微軟正黑體" panose="020B0604030504040204" pitchFamily="34" charset="-120"/>
              </a:rPr>
              <a:t>萬元者，需檢附兄弟姊妹就讀高中以上學校之在學證明始可申貸，在學期間自付全額利息。</a:t>
            </a:r>
          </a:p>
          <a:p>
            <a:pPr marL="1617663" indent="-534988" algn="just">
              <a:lnSpc>
                <a:spcPts val="3200"/>
              </a:lnSpc>
              <a:spcBef>
                <a:spcPts val="300"/>
              </a:spcBef>
              <a:buNone/>
              <a:defRPr/>
            </a:pPr>
            <a:endParaRPr lang="en-US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6502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二、安定就學服務系統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71596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zh-TW" altLang="zh-TW" sz="2800" dirty="0"/>
              <a:t>為使經濟</a:t>
            </a:r>
            <a:r>
              <a:rPr lang="zh-TW" altLang="zh-TW" sz="2800" dirty="0" smtClean="0"/>
              <a:t>弱勢</a:t>
            </a:r>
            <a:r>
              <a:rPr lang="zh-TW" altLang="en-US" sz="2800" dirty="0" smtClean="0"/>
              <a:t>學</a:t>
            </a:r>
            <a:r>
              <a:rPr lang="zh-TW" altLang="zh-TW" sz="2800" dirty="0" smtClean="0"/>
              <a:t>生</a:t>
            </a:r>
            <a:r>
              <a:rPr lang="zh-TW" altLang="en-US" sz="2800" dirty="0" smtClean="0"/>
              <a:t>即時</a:t>
            </a:r>
            <a:r>
              <a:rPr lang="zh-TW" altLang="zh-TW" sz="2800" dirty="0" smtClean="0"/>
              <a:t>瞭解</a:t>
            </a:r>
            <a:r>
              <a:rPr lang="zh-TW" altLang="zh-TW" sz="2800" dirty="0"/>
              <a:t>本校</a:t>
            </a:r>
            <a:r>
              <a:rPr lang="zh-TW" altLang="zh-TW" sz="2800" dirty="0" smtClean="0"/>
              <a:t>各</a:t>
            </a:r>
            <a:r>
              <a:rPr lang="zh-TW" altLang="en-US" sz="2800" dirty="0" smtClean="0"/>
              <a:t>項</a:t>
            </a:r>
            <a:r>
              <a:rPr lang="zh-TW" altLang="zh-TW" sz="2800" dirty="0" smtClean="0"/>
              <a:t>助</a:t>
            </a:r>
            <a:r>
              <a:rPr lang="zh-TW" altLang="zh-TW" sz="2800" dirty="0"/>
              <a:t>學措施，生僑組於</a:t>
            </a:r>
            <a:r>
              <a:rPr lang="en-US" altLang="zh-TW" sz="2800" dirty="0"/>
              <a:t>99</a:t>
            </a:r>
            <a:r>
              <a:rPr lang="zh-TW" altLang="zh-TW" sz="2800" dirty="0" smtClean="0"/>
              <a:t>年度規劃</a:t>
            </a:r>
            <a:r>
              <a:rPr lang="zh-TW" altLang="en-US" sz="2800" dirty="0" smtClean="0"/>
              <a:t>「</a:t>
            </a:r>
            <a:r>
              <a:rPr lang="zh-TW" altLang="zh-TW" sz="2800" dirty="0"/>
              <a:t>安定就學服務系統</a:t>
            </a:r>
            <a:r>
              <a:rPr lang="zh-TW" altLang="en-US" sz="2800" dirty="0" smtClean="0"/>
              <a:t>」，電算中心並協助於</a:t>
            </a:r>
            <a:r>
              <a:rPr lang="en-US" altLang="zh-TW" sz="2800" dirty="0">
                <a:cs typeface="微軟正黑體" panose="020B0604030504040204" pitchFamily="34" charset="-120"/>
              </a:rPr>
              <a:t>100</a:t>
            </a:r>
            <a:r>
              <a:rPr lang="zh-TW" altLang="en-US" sz="2800" dirty="0">
                <a:cs typeface="微軟正黑體" panose="020B0604030504040204" pitchFamily="34" charset="-120"/>
              </a:rPr>
              <a:t>年</a:t>
            </a:r>
            <a:r>
              <a:rPr lang="en-US" altLang="zh-TW" sz="2800" dirty="0">
                <a:cs typeface="微軟正黑體" panose="020B0604030504040204" pitchFamily="34" charset="-120"/>
              </a:rPr>
              <a:t>5</a:t>
            </a:r>
            <a:r>
              <a:rPr lang="zh-TW" altLang="en-US" sz="2800" dirty="0">
                <a:cs typeface="微軟正黑體" panose="020B0604030504040204" pitchFamily="34" charset="-120"/>
              </a:rPr>
              <a:t>月</a:t>
            </a:r>
            <a:r>
              <a:rPr lang="en-US" altLang="zh-TW" sz="2800" dirty="0">
                <a:cs typeface="微軟正黑體" panose="020B0604030504040204" pitchFamily="34" charset="-120"/>
              </a:rPr>
              <a:t>12</a:t>
            </a:r>
            <a:r>
              <a:rPr lang="zh-TW" altLang="en-US" sz="2800" dirty="0">
                <a:cs typeface="微軟正黑體" panose="020B0604030504040204" pitchFamily="34" charset="-120"/>
              </a:rPr>
              <a:t>日正式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上線。</a:t>
            </a:r>
            <a:endParaRPr lang="en-US" altLang="zh-TW" sz="2800" dirty="0" smtClean="0">
              <a:cs typeface="微軟正黑體" panose="020B0604030504040204" pitchFamily="34" charset="-120"/>
            </a:endParaRPr>
          </a:p>
          <a:p>
            <a:pPr marL="71596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cs typeface="微軟正黑體" panose="020B0604030504040204" pitchFamily="34" charset="-120"/>
              </a:rPr>
              <a:t>該系統以每年經濟弱勢新生入學時於</a:t>
            </a:r>
            <a:r>
              <a:rPr lang="en-US" altLang="zh-TW" sz="2800" dirty="0" smtClean="0">
                <a:cs typeface="微軟正黑體" panose="020B0604030504040204" pitchFamily="34" charset="-120"/>
              </a:rPr>
              <a:t>INCCU</a:t>
            </a:r>
            <a:r>
              <a:rPr lang="zh-TW" altLang="en-US" sz="2800" dirty="0">
                <a:cs typeface="微軟正黑體" panose="020B0604030504040204" pitchFamily="34" charset="-120"/>
              </a:rPr>
              <a:t>愛政大平台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填寫之基本資料為基礎，並</a:t>
            </a:r>
            <a:r>
              <a:rPr lang="zh-TW" altLang="en-US" sz="2800" dirty="0">
                <a:cs typeface="微軟正黑體" panose="020B0604030504040204" pitchFamily="34" charset="-120"/>
              </a:rPr>
              <a:t>逐年建立本校安定就學資料庫，積極協助學生把握相關助學措施之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申請</a:t>
            </a:r>
            <a:r>
              <a:rPr lang="zh-TW" altLang="zh-TW" sz="2800" dirty="0" smtClean="0"/>
              <a:t>資訊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。</a:t>
            </a:r>
            <a:endParaRPr lang="en-US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338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二、安定就學服務系統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715963" indent="0" algn="just">
              <a:lnSpc>
                <a:spcPts val="3200"/>
              </a:lnSpc>
              <a:spcBef>
                <a:spcPts val="300"/>
              </a:spcBef>
              <a:buNone/>
              <a:defRPr/>
            </a:pPr>
            <a:endParaRPr lang="en-US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8</a:t>
            </a:fld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64" y="1429977"/>
            <a:ext cx="8631348" cy="470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1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三、經濟弱勢學生預警</a:t>
            </a:r>
          </a:p>
          <a:p>
            <a:pPr marL="715963" indent="0" algn="just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/>
              <a:t>為</a:t>
            </a:r>
            <a:r>
              <a:rPr lang="zh-TW" altLang="en-US" sz="2800" dirty="0" smtClean="0"/>
              <a:t>協助導師瞭解學生之經濟狀況，</a:t>
            </a:r>
            <a:r>
              <a:rPr lang="zh-TW" altLang="zh-TW" sz="2800" dirty="0" smtClean="0"/>
              <a:t>生</a:t>
            </a:r>
            <a:r>
              <a:rPr lang="zh-TW" altLang="zh-TW" sz="2800" dirty="0"/>
              <a:t>僑組</a:t>
            </a:r>
            <a:r>
              <a:rPr lang="zh-TW" altLang="zh-TW" sz="2800" dirty="0" smtClean="0"/>
              <a:t>於</a:t>
            </a:r>
            <a:r>
              <a:rPr lang="en-US" altLang="zh-TW" sz="2800" dirty="0" smtClean="0"/>
              <a:t>103</a:t>
            </a:r>
            <a:r>
              <a:rPr lang="zh-TW" altLang="en-US" sz="2800" dirty="0" smtClean="0"/>
              <a:t>年度開始與</a:t>
            </a:r>
            <a:r>
              <a:rPr lang="zh-TW" altLang="zh-TW" sz="2800" dirty="0"/>
              <a:t>身心健康</a:t>
            </a:r>
            <a:r>
              <a:rPr lang="zh-TW" altLang="zh-TW" sz="2800" dirty="0" smtClean="0"/>
              <a:t>中心</a:t>
            </a:r>
            <a:r>
              <a:rPr lang="zh-TW" altLang="en-US" sz="2800" dirty="0" smtClean="0"/>
              <a:t>合作規劃於「</a:t>
            </a:r>
            <a:r>
              <a:rPr lang="zh-TW" altLang="zh-TW" sz="2800" dirty="0"/>
              <a:t>導</a:t>
            </a:r>
            <a:r>
              <a:rPr lang="zh-TW" altLang="en-US" sz="2800" dirty="0"/>
              <a:t>生資料查詢</a:t>
            </a:r>
            <a:r>
              <a:rPr lang="zh-TW" altLang="zh-TW" sz="2800" dirty="0"/>
              <a:t>系統</a:t>
            </a:r>
            <a:r>
              <a:rPr lang="zh-TW" altLang="en-US" sz="2800" dirty="0" smtClean="0"/>
              <a:t>」增列</a:t>
            </a:r>
            <a:r>
              <a:rPr lang="zh-TW" altLang="zh-TW" sz="2800" dirty="0"/>
              <a:t>學生「經濟</a:t>
            </a:r>
            <a:r>
              <a:rPr lang="zh-TW" altLang="en-US" sz="2800" dirty="0"/>
              <a:t>弱勢</a:t>
            </a:r>
            <a:r>
              <a:rPr lang="zh-TW" altLang="zh-TW" sz="2800" dirty="0"/>
              <a:t>預警</a:t>
            </a:r>
            <a:r>
              <a:rPr lang="zh-TW" altLang="zh-TW" sz="2800" dirty="0" smtClean="0"/>
              <a:t>」</a:t>
            </a:r>
            <a:r>
              <a:rPr lang="zh-TW" altLang="en-US" sz="2800" dirty="0" smtClean="0"/>
              <a:t>機制（以有辦理</a:t>
            </a:r>
            <a:r>
              <a:rPr lang="zh-TW" altLang="en-US" sz="2800" dirty="0"/>
              <a:t>就學</a:t>
            </a:r>
            <a:r>
              <a:rPr lang="zh-TW" altLang="en-US" sz="2800" dirty="0" smtClean="0"/>
              <a:t>貸款但</a:t>
            </a:r>
            <a:r>
              <a:rPr lang="zh-TW" altLang="zh-TW" sz="2800" dirty="0"/>
              <a:t>未獲其他各類獎</a:t>
            </a:r>
            <a:r>
              <a:rPr lang="zh-TW" altLang="zh-TW" sz="2800" dirty="0" smtClean="0"/>
              <a:t>補</a:t>
            </a:r>
            <a:r>
              <a:rPr lang="zh-TW" altLang="en-US" sz="2800" dirty="0" smtClean="0"/>
              <a:t>助之學生為資料庫）。</a:t>
            </a:r>
            <a:endParaRPr lang="en-US" altLang="zh-TW" sz="2800" dirty="0" smtClean="0"/>
          </a:p>
          <a:p>
            <a:pPr marL="715963" indent="0" algn="just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/>
              <a:t>電算中心協助於</a:t>
            </a:r>
            <a:r>
              <a:rPr lang="en-US" altLang="zh-TW" sz="2800" dirty="0" smtClean="0">
                <a:cs typeface="微軟正黑體" panose="020B0604030504040204" pitchFamily="34" charset="-120"/>
              </a:rPr>
              <a:t>105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年</a:t>
            </a:r>
            <a:r>
              <a:rPr lang="en-US" altLang="zh-TW" sz="2800" dirty="0" smtClean="0">
                <a:cs typeface="微軟正黑體" panose="020B0604030504040204" pitchFamily="34" charset="-120"/>
              </a:rPr>
              <a:t>10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月正式上線，目前各院、系、所</a:t>
            </a:r>
            <a:r>
              <a:rPr lang="zh-TW" altLang="zh-TW" sz="2800" dirty="0" smtClean="0"/>
              <a:t>導師</a:t>
            </a:r>
            <a:r>
              <a:rPr lang="zh-TW" altLang="en-US" sz="2800" dirty="0" smtClean="0"/>
              <a:t>可透過</a:t>
            </a:r>
            <a:r>
              <a:rPr lang="en-US" altLang="zh-TW" sz="2800" dirty="0">
                <a:cs typeface="微軟正黑體" panose="020B0604030504040204" pitchFamily="34" charset="-120"/>
              </a:rPr>
              <a:t>INCCU</a:t>
            </a:r>
            <a:r>
              <a:rPr lang="zh-TW" altLang="en-US" sz="2800" dirty="0">
                <a:cs typeface="微軟正黑體" panose="020B0604030504040204" pitchFamily="34" charset="-120"/>
              </a:rPr>
              <a:t>愛政大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平台登入「導生資料查詢系統」，</a:t>
            </a:r>
            <a:r>
              <a:rPr lang="zh-TW" altLang="en-US" sz="2800" dirty="0">
                <a:cs typeface="微軟正黑體" panose="020B0604030504040204" pitchFamily="34" charset="-120"/>
              </a:rPr>
              <a:t>以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瞭解</a:t>
            </a:r>
            <a:r>
              <a:rPr lang="zh-TW" altLang="en-US" sz="2800" dirty="0" smtClean="0"/>
              <a:t>學生大致</a:t>
            </a:r>
            <a:r>
              <a:rPr lang="zh-TW" altLang="zh-TW" sz="2800" dirty="0" smtClean="0"/>
              <a:t>經濟狀況</a:t>
            </a:r>
            <a:r>
              <a:rPr lang="zh-TW" altLang="en-US" sz="2800" dirty="0" smtClean="0"/>
              <a:t>並予以主動關懷。</a:t>
            </a:r>
            <a:endParaRPr lang="en-US" altLang="zh-TW" sz="2800" dirty="0"/>
          </a:p>
          <a:p>
            <a:pPr marL="71596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endParaRPr lang="en-US" altLang="zh-TW" sz="2800" dirty="0"/>
          </a:p>
          <a:p>
            <a:pPr marL="71596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099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三、經濟弱勢學生預警</a:t>
            </a:r>
            <a:endParaRPr lang="zh-TW" altLang="en-US" sz="2800" dirty="0">
              <a:solidFill>
                <a:srgbClr val="1B1C5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10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88" y="1556792"/>
            <a:ext cx="8534400" cy="4229100"/>
          </a:xfrm>
          <a:prstGeom prst="rect">
            <a:avLst/>
          </a:prstGeom>
        </p:spPr>
      </p:pic>
      <p:sp>
        <p:nvSpPr>
          <p:cNvPr id="6" name="向下箭號 5"/>
          <p:cNvSpPr/>
          <p:nvPr/>
        </p:nvSpPr>
        <p:spPr>
          <a:xfrm>
            <a:off x="7547281" y="2924944"/>
            <a:ext cx="432048" cy="76232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zh-TW" altLang="en-US" sz="54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1802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6048672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四</a:t>
            </a:r>
            <a:r>
              <a:rPr lang="zh-TW" altLang="en-US" sz="2800" dirty="0" smtClean="0">
                <a:solidFill>
                  <a:srgbClr val="1B1C51"/>
                </a:solidFill>
              </a:rPr>
              <a:t>、助學措施宣導系列講座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71596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zh-TW" altLang="zh-TW" sz="2800" dirty="0" smtClean="0"/>
              <a:t>學</a:t>
            </a:r>
            <a:r>
              <a:rPr lang="zh-TW" altLang="zh-TW" sz="2800" dirty="0"/>
              <a:t>務處生僑組秉持主動積極服務的</a:t>
            </a:r>
            <a:r>
              <a:rPr lang="zh-TW" altLang="zh-TW" sz="2800" dirty="0" smtClean="0"/>
              <a:t>精神</a:t>
            </a:r>
            <a:r>
              <a:rPr lang="zh-TW" altLang="en-US" sz="2800" dirty="0" smtClean="0"/>
              <a:t>，於每學年</a:t>
            </a:r>
            <a:r>
              <a:rPr lang="zh-TW" altLang="en-US" sz="2800" dirty="0"/>
              <a:t>開</a:t>
            </a:r>
            <a:r>
              <a:rPr lang="zh-TW" altLang="en-US" sz="2800" dirty="0" smtClean="0"/>
              <a:t>學時（約</a:t>
            </a:r>
            <a:r>
              <a:rPr lang="en-US" altLang="zh-TW" sz="2800" dirty="0" smtClean="0"/>
              <a:t>9</a:t>
            </a:r>
            <a:r>
              <a:rPr lang="zh-TW" altLang="en-US" sz="2800" dirty="0" smtClean="0"/>
              <a:t>月下旬或</a:t>
            </a:r>
            <a:r>
              <a:rPr lang="en-US" altLang="zh-TW" sz="2800" dirty="0" smtClean="0"/>
              <a:t>10</a:t>
            </a:r>
            <a:r>
              <a:rPr lang="zh-TW" altLang="en-US" sz="2800" dirty="0" smtClean="0"/>
              <a:t>月上旬）分別舉辦兩場助學措施宣導講座，提醒</a:t>
            </a:r>
            <a:r>
              <a:rPr lang="zh-TW" altLang="zh-TW" sz="2800" dirty="0" smtClean="0"/>
              <a:t>本校</a:t>
            </a:r>
            <a:r>
              <a:rPr lang="zh-TW" altLang="en-US" sz="2800" dirty="0" smtClean="0"/>
              <a:t>學</a:t>
            </a:r>
            <a:r>
              <a:rPr lang="zh-TW" altLang="zh-TW" sz="2800" dirty="0" smtClean="0"/>
              <a:t>生</a:t>
            </a:r>
            <a:r>
              <a:rPr lang="zh-TW" altLang="zh-TW" sz="2800" dirty="0"/>
              <a:t>瞭解各項助學</a:t>
            </a:r>
            <a:r>
              <a:rPr lang="zh-TW" altLang="zh-TW" sz="2800" dirty="0" smtClean="0"/>
              <a:t>措施</a:t>
            </a:r>
            <a:r>
              <a:rPr lang="zh-TW" altLang="en-US" sz="2800" dirty="0" smtClean="0"/>
              <a:t>，並</a:t>
            </a:r>
            <a:r>
              <a:rPr lang="zh-TW" altLang="zh-TW" sz="2800" dirty="0" smtClean="0"/>
              <a:t>及時</a:t>
            </a:r>
            <a:r>
              <a:rPr lang="zh-TW" altLang="zh-TW" sz="2800" dirty="0"/>
              <a:t>申請符合</a:t>
            </a:r>
            <a:r>
              <a:rPr lang="zh-TW" altLang="zh-TW" sz="2800" dirty="0" smtClean="0"/>
              <a:t>資格之</a:t>
            </a:r>
            <a:r>
              <a:rPr lang="zh-TW" altLang="zh-TW" sz="2800" dirty="0"/>
              <a:t>助學項目，減輕在學期間經濟負擔</a:t>
            </a:r>
            <a:r>
              <a:rPr lang="zh-TW" altLang="zh-TW" sz="2800" dirty="0" smtClean="0"/>
              <a:t>。</a:t>
            </a:r>
            <a:endParaRPr lang="en-US" altLang="zh-TW" sz="2800" dirty="0" smtClean="0"/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（一）「</a:t>
            </a:r>
            <a:r>
              <a:rPr lang="zh-TW" altLang="zh-TW" sz="2800" dirty="0">
                <a:solidFill>
                  <a:srgbClr val="1B1C51"/>
                </a:solidFill>
              </a:rPr>
              <a:t>您不</a:t>
            </a:r>
            <a:r>
              <a:rPr lang="zh-TW" altLang="en-US" sz="2800" dirty="0">
                <a:solidFill>
                  <a:srgbClr val="1B1C51"/>
                </a:solidFill>
              </a:rPr>
              <a:t>可</a:t>
            </a:r>
            <a:r>
              <a:rPr lang="zh-TW" altLang="zh-TW" sz="2800" dirty="0">
                <a:solidFill>
                  <a:srgbClr val="1B1C51"/>
                </a:solidFill>
              </a:rPr>
              <a:t>不知的助學服務</a:t>
            </a:r>
            <a:r>
              <a:rPr lang="zh-TW" altLang="en-US" sz="2800" dirty="0">
                <a:solidFill>
                  <a:srgbClr val="1B1C51"/>
                </a:solidFill>
              </a:rPr>
              <a:t>」</a:t>
            </a:r>
            <a:r>
              <a:rPr lang="zh-TW" altLang="zh-TW" sz="2800" dirty="0">
                <a:solidFill>
                  <a:srgbClr val="1B1C51"/>
                </a:solidFill>
              </a:rPr>
              <a:t>講座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107791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zh-TW" altLang="zh-TW" sz="2800" dirty="0" smtClean="0"/>
              <a:t>針對</a:t>
            </a:r>
            <a:r>
              <a:rPr lang="zh-TW" altLang="en-US" sz="2800" dirty="0" smtClean="0"/>
              <a:t>本校</a:t>
            </a:r>
            <a:r>
              <a:rPr lang="zh-TW" altLang="zh-TW" sz="2800" dirty="0" smtClean="0"/>
              <a:t>各項</a:t>
            </a:r>
            <a:r>
              <a:rPr lang="zh-TW" altLang="zh-TW" sz="2800" dirty="0"/>
              <a:t>助學</a:t>
            </a:r>
            <a:r>
              <a:rPr lang="zh-TW" altLang="zh-TW" sz="2800" dirty="0" smtClean="0"/>
              <a:t>措施</a:t>
            </a:r>
            <a:r>
              <a:rPr lang="zh-TW" altLang="en-US" sz="2800" dirty="0" smtClean="0"/>
              <a:t>之申請流程及相關規定</a:t>
            </a:r>
            <a:r>
              <a:rPr lang="zh-TW" altLang="zh-TW" sz="2800" dirty="0" smtClean="0"/>
              <a:t>，</a:t>
            </a:r>
            <a:r>
              <a:rPr lang="zh-TW" altLang="en-US" sz="2800" dirty="0" smtClean="0"/>
              <a:t>由各業務承辦人進行說明。</a:t>
            </a:r>
            <a:endParaRPr lang="en-US" altLang="zh-TW" sz="2800" dirty="0" smtClean="0"/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（二）</a:t>
            </a:r>
            <a:r>
              <a:rPr lang="zh-TW" altLang="zh-TW" sz="2800" dirty="0">
                <a:solidFill>
                  <a:srgbClr val="1B1C51"/>
                </a:solidFill>
              </a:rPr>
              <a:t>「就學貸款點線面」講座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1077913" indent="0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zh-TW" altLang="zh-TW" sz="2800" dirty="0"/>
              <a:t>邀請台北富邦銀行</a:t>
            </a:r>
            <a:r>
              <a:rPr lang="zh-TW" altLang="en-US" sz="2800" dirty="0"/>
              <a:t>承辦就學貸款業務主管，</a:t>
            </a:r>
            <a:r>
              <a:rPr lang="zh-TW" altLang="zh-TW" sz="2800" dirty="0"/>
              <a:t>針對貸款申請資格、還款方式、延期償還、逾期未繳之</a:t>
            </a:r>
            <a:r>
              <a:rPr lang="zh-TW" altLang="zh-TW" sz="2800" dirty="0" smtClean="0"/>
              <a:t>影響</a:t>
            </a:r>
            <a:r>
              <a:rPr lang="zh-TW" altLang="en-US" sz="2800" dirty="0" smtClean="0"/>
              <a:t>作</a:t>
            </a:r>
            <a:r>
              <a:rPr lang="zh-TW" altLang="zh-TW" sz="2800" dirty="0" smtClean="0"/>
              <a:t>詳細解說</a:t>
            </a:r>
            <a:r>
              <a:rPr lang="zh-TW" altLang="zh-TW" sz="2800" dirty="0"/>
              <a:t>。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989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壹、助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學措施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6048672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四</a:t>
            </a:r>
            <a:r>
              <a:rPr lang="zh-TW" altLang="en-US" sz="2800" dirty="0" smtClean="0">
                <a:solidFill>
                  <a:srgbClr val="1B1C51"/>
                </a:solidFill>
              </a:rPr>
              <a:t>、助學措施宣導系列講座</a:t>
            </a:r>
            <a:endParaRPr lang="en-US" altLang="zh-TW" sz="2800" dirty="0">
              <a:solidFill>
                <a:srgbClr val="1B1C5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12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6142426" cy="460681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016906"/>
            <a:ext cx="6264696" cy="46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2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貳、急難慰助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一、申請</a:t>
            </a:r>
            <a:r>
              <a:rPr lang="zh-TW" altLang="en-US" sz="2800" dirty="0">
                <a:solidFill>
                  <a:srgbClr val="1B1C51"/>
                </a:solidFill>
              </a:rPr>
              <a:t>程序</a:t>
            </a:r>
          </a:p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（一）一般狀況：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 smtClean="0">
                <a:cs typeface="微軟正黑體" panose="020B0604030504040204" pitchFamily="34" charset="-120"/>
              </a:rPr>
              <a:t>1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、學生</a:t>
            </a:r>
            <a:r>
              <a:rPr lang="zh-TW" altLang="en-US" sz="2800" dirty="0">
                <a:cs typeface="微軟正黑體" panose="020B0604030504040204" pitchFamily="34" charset="-120"/>
              </a:rPr>
              <a:t>因家庭經濟狀況或遭逢</a:t>
            </a:r>
            <a:r>
              <a:rPr lang="zh-TW" altLang="zh-TW" sz="2800" dirty="0">
                <a:cs typeface="微軟正黑體" panose="020B0604030504040204" pitchFamily="34" charset="-120"/>
              </a:rPr>
              <a:t>其他偶發事故</a:t>
            </a:r>
            <a:r>
              <a:rPr lang="zh-TW" altLang="en-US" sz="2800" dirty="0">
                <a:cs typeface="微軟正黑體" panose="020B0604030504040204" pitchFamily="34" charset="-120"/>
              </a:rPr>
              <a:t>而</a:t>
            </a:r>
            <a:r>
              <a:rPr lang="zh-TW" altLang="zh-TW" sz="2800" dirty="0">
                <a:cs typeface="微軟正黑體" panose="020B0604030504040204" pitchFamily="34" charset="-120"/>
              </a:rPr>
              <a:t>急需救助</a:t>
            </a:r>
            <a:r>
              <a:rPr lang="zh-TW" altLang="en-US" sz="2800" dirty="0">
                <a:cs typeface="微軟正黑體" panose="020B0604030504040204" pitchFamily="34" charset="-120"/>
              </a:rPr>
              <a:t>，本人應填寫「</a:t>
            </a:r>
            <a:r>
              <a:rPr lang="zh-TW" altLang="en-US" sz="2800" dirty="0">
                <a:cs typeface="微軟正黑體" panose="020B0604030504040204" pitchFamily="34" charset="-120"/>
                <a:hlinkClick r:id="rId3"/>
              </a:rPr>
              <a:t>學生急難慰助金申請表</a:t>
            </a:r>
            <a:r>
              <a:rPr lang="zh-TW" altLang="en-US" sz="2800" dirty="0">
                <a:cs typeface="微軟正黑體" panose="020B0604030504040204" pitchFamily="34" charset="-120"/>
              </a:rPr>
              <a:t>」並檢附相關證明文件，經系教官或班導師及系主任會簽後，送交生僑組，再依分層負責授權核定濟助金額。</a:t>
            </a:r>
            <a:endParaRPr lang="en-US" altLang="zh-TW" sz="2800" dirty="0">
              <a:cs typeface="微軟正黑體" panose="020B0604030504040204" pitchFamily="34" charset="-120"/>
            </a:endParaRP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 smtClean="0">
                <a:cs typeface="微軟正黑體" panose="020B0604030504040204" pitchFamily="34" charset="-120"/>
              </a:rPr>
              <a:t>2</a:t>
            </a:r>
            <a:r>
              <a:rPr lang="zh-TW" altLang="en-US" sz="2800" dirty="0" smtClean="0">
                <a:cs typeface="微軟正黑體" panose="020B0604030504040204" pitchFamily="34" charset="-120"/>
              </a:rPr>
              <a:t>、境外</a:t>
            </a:r>
            <a:r>
              <a:rPr lang="zh-TW" altLang="en-US" sz="2800" dirty="0">
                <a:cs typeface="微軟正黑體" panose="020B0604030504040204" pitchFamily="34" charset="-120"/>
              </a:rPr>
              <a:t>生或本地生因故無法提供家庭年所得證明文件者，應再請系教官或班導師協助填寫「</a:t>
            </a:r>
            <a:r>
              <a:rPr lang="zh-TW" altLang="en-US" sz="2800" dirty="0">
                <a:cs typeface="微軟正黑體" panose="020B0604030504040204" pitchFamily="34" charset="-120"/>
                <a:hlinkClick r:id="rId4"/>
              </a:rPr>
              <a:t>學生（家庭）經濟狀況或遭逢變故訪查表</a:t>
            </a:r>
            <a:r>
              <a:rPr lang="zh-TW" altLang="en-US" sz="2800" dirty="0">
                <a:cs typeface="微軟正黑體" panose="020B0604030504040204" pitchFamily="34" charset="-120"/>
              </a:rPr>
              <a:t>」，經系教官或班導師及系主任會簽後，送交生僑組，再依分層負責授權核定濟助金額。</a:t>
            </a:r>
            <a:endParaRPr lang="en-US" altLang="zh-TW" sz="2800" dirty="0">
              <a:cs typeface="微軟正黑體" panose="020B0604030504040204" pitchFamily="34" charset="-120"/>
            </a:endParaRP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endParaRPr lang="en-US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25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貳、急難慰助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一、申請</a:t>
            </a:r>
            <a:r>
              <a:rPr lang="zh-TW" altLang="en-US" sz="2800" dirty="0">
                <a:solidFill>
                  <a:srgbClr val="1B1C51"/>
                </a:solidFill>
              </a:rPr>
              <a:t>程序</a:t>
            </a:r>
          </a:p>
          <a:p>
            <a:pPr marL="0" lv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（二）例外</a:t>
            </a:r>
            <a:r>
              <a:rPr lang="zh-TW" altLang="en-US" sz="2800" dirty="0" smtClean="0">
                <a:solidFill>
                  <a:srgbClr val="1B1C51"/>
                </a:solidFill>
              </a:rPr>
              <a:t>狀況</a:t>
            </a:r>
            <a:endParaRPr lang="en-US" altLang="zh-TW" sz="2800" dirty="0">
              <a:solidFill>
                <a:srgbClr val="1B1C51"/>
              </a:solidFill>
            </a:endParaRP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>
                <a:cs typeface="微軟正黑體" panose="020B0604030504040204" pitchFamily="34" charset="-120"/>
              </a:rPr>
              <a:t>1</a:t>
            </a:r>
            <a:r>
              <a:rPr lang="zh-TW" altLang="en-US" sz="2800" dirty="0">
                <a:cs typeface="微軟正黑體" panose="020B0604030504040204" pitchFamily="34" charset="-120"/>
              </a:rPr>
              <a:t>、學生遭逢急難事故（如身故、</a:t>
            </a:r>
            <a:r>
              <a:rPr lang="zh-TW" altLang="zh-TW" sz="2800" dirty="0">
                <a:cs typeface="微軟正黑體" panose="020B0604030504040204" pitchFamily="34" charset="-120"/>
              </a:rPr>
              <a:t>重傷或重病就醫</a:t>
            </a:r>
            <a:r>
              <a:rPr lang="zh-TW" altLang="en-US" sz="2800" dirty="0">
                <a:cs typeface="微軟正黑體" panose="020B0604030504040204" pitchFamily="34" charset="-120"/>
              </a:rPr>
              <a:t>等情形）致無法親自申請時，生僑組業務承辦同仁將與校安中心確認急難狀況後，聯繫系所助教並轉交「</a:t>
            </a:r>
            <a:r>
              <a:rPr lang="zh-TW" altLang="en-US" sz="2800" dirty="0">
                <a:cs typeface="微軟正黑體" panose="020B0604030504040204" pitchFamily="34" charset="-120"/>
                <a:hlinkClick r:id="rId3"/>
              </a:rPr>
              <a:t>學生急難慰助金申請表</a:t>
            </a:r>
            <a:r>
              <a:rPr lang="zh-TW" altLang="en-US" sz="2800" dirty="0">
                <a:cs typeface="微軟正黑體" panose="020B0604030504040204" pitchFamily="34" charset="-120"/>
              </a:rPr>
              <a:t>」，由系所助教協助通知家長備妥相關證明文件。</a:t>
            </a:r>
            <a:endParaRPr lang="en-US" altLang="zh-TW" sz="2800" dirty="0">
              <a:cs typeface="微軟正黑體" panose="020B0604030504040204" pitchFamily="34" charset="-120"/>
            </a:endParaRPr>
          </a:p>
          <a:p>
            <a:pPr marL="1617663" indent="-534988" algn="just">
              <a:lnSpc>
                <a:spcPts val="3400"/>
              </a:lnSpc>
              <a:spcBef>
                <a:spcPts val="300"/>
              </a:spcBef>
              <a:buNone/>
              <a:defRPr/>
            </a:pPr>
            <a:r>
              <a:rPr lang="en-US" altLang="zh-TW" sz="2800" dirty="0">
                <a:cs typeface="微軟正黑體" panose="020B0604030504040204" pitchFamily="34" charset="-120"/>
              </a:rPr>
              <a:t>2</a:t>
            </a:r>
            <a:r>
              <a:rPr lang="zh-TW" altLang="en-US" sz="2800" dirty="0">
                <a:cs typeface="微軟正黑體" panose="020B0604030504040204" pitchFamily="34" charset="-120"/>
              </a:rPr>
              <a:t>、請系教官或班導師協助填寫「</a:t>
            </a:r>
            <a:r>
              <a:rPr lang="zh-TW" altLang="en-US" sz="2800" dirty="0">
                <a:cs typeface="微軟正黑體" panose="020B0604030504040204" pitchFamily="34" charset="-120"/>
                <a:hlinkClick r:id="rId4"/>
              </a:rPr>
              <a:t>學生（家庭）經濟狀況或遭逢變故訪查表</a:t>
            </a:r>
            <a:r>
              <a:rPr lang="zh-TW" altLang="en-US" sz="2800" dirty="0">
                <a:cs typeface="微軟正黑體" panose="020B0604030504040204" pitchFamily="34" charset="-120"/>
              </a:rPr>
              <a:t>」，經系教官或班導師及系主任會簽後，送交生僑組，再依分層負責授權核定濟助金額。</a:t>
            </a:r>
            <a:endParaRPr lang="en-US" altLang="zh-TW" sz="2800" dirty="0">
              <a:cs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109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貳、急難慰助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 smtClean="0">
                <a:solidFill>
                  <a:srgbClr val="1B1C51"/>
                </a:solidFill>
              </a:rPr>
              <a:t>二、受理</a:t>
            </a:r>
            <a:r>
              <a:rPr lang="zh-TW" altLang="en-US" sz="2800" dirty="0">
                <a:solidFill>
                  <a:srgbClr val="1B1C51"/>
                </a:solidFill>
              </a:rPr>
              <a:t>期限</a:t>
            </a:r>
          </a:p>
          <a:p>
            <a:pPr marL="1077913" indent="-1077913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/>
              <a:t>（一）隨到隨辦，惟應於事實發生之日起</a:t>
            </a:r>
            <a:r>
              <a:rPr lang="zh-TW" altLang="en-US" sz="2800" b="1" dirty="0"/>
              <a:t>六個月</a:t>
            </a:r>
            <a:r>
              <a:rPr lang="zh-TW" altLang="en-US" sz="2800" dirty="0"/>
              <a:t>內提出申請。</a:t>
            </a:r>
            <a:endParaRPr lang="en-US" altLang="zh-TW" sz="2800" dirty="0"/>
          </a:p>
          <a:p>
            <a:pPr marL="1077913" indent="-1077913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/>
              <a:t>（二）同一學生同一事件，以家庭為單位，以一次為限。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7513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555496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貳、急難慰助</a:t>
            </a:r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33256"/>
          </a:xfrm>
        </p:spPr>
        <p:txBody>
          <a:bodyPr/>
          <a:lstStyle/>
          <a:p>
            <a:pPr marL="0" indent="0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>
                <a:solidFill>
                  <a:srgbClr val="1B1C51"/>
                </a:solidFill>
              </a:rPr>
              <a:t>三</a:t>
            </a:r>
            <a:r>
              <a:rPr lang="zh-TW" altLang="en-US" sz="2800" dirty="0" smtClean="0">
                <a:solidFill>
                  <a:srgbClr val="1B1C51"/>
                </a:solidFill>
              </a:rPr>
              <a:t>、教育部</a:t>
            </a:r>
            <a:r>
              <a:rPr lang="zh-TW" altLang="en-US" sz="2800" dirty="0">
                <a:solidFill>
                  <a:srgbClr val="1B1C51"/>
                </a:solidFill>
              </a:rPr>
              <a:t>學產基金設置急難慰問金</a:t>
            </a:r>
          </a:p>
          <a:p>
            <a:pPr marL="1077913" indent="-1077913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/>
              <a:t>（一）教育部針對</a:t>
            </a:r>
            <a:r>
              <a:rPr lang="zh-TW" altLang="en-US" sz="2800" b="1" dirty="0"/>
              <a:t>未滿</a:t>
            </a:r>
            <a:r>
              <a:rPr lang="en-US" altLang="zh-TW" sz="2800" b="1" dirty="0"/>
              <a:t>25</a:t>
            </a:r>
            <a:r>
              <a:rPr lang="zh-TW" altLang="en-US" sz="2800" b="1" dirty="0"/>
              <a:t>歲</a:t>
            </a:r>
            <a:r>
              <a:rPr lang="zh-TW" altLang="en-US" sz="2800" dirty="0"/>
              <a:t>之大學部學生因家境特殊、清寒或遭逢意外事故等情形，檢附相關證明文件後發予</a:t>
            </a:r>
            <a:r>
              <a:rPr lang="en-US" altLang="zh-TW" sz="2800" dirty="0"/>
              <a:t>5,000</a:t>
            </a:r>
            <a:r>
              <a:rPr lang="zh-TW" altLang="en-US" sz="2800" dirty="0"/>
              <a:t>元至</a:t>
            </a:r>
            <a:r>
              <a:rPr lang="en-US" altLang="zh-TW" sz="2800" dirty="0"/>
              <a:t>20,000</a:t>
            </a:r>
            <a:r>
              <a:rPr lang="zh-TW" altLang="en-US" sz="2800" dirty="0"/>
              <a:t>元不等之急難慰問金。</a:t>
            </a:r>
            <a:endParaRPr lang="en-US" altLang="zh-TW" sz="2800" dirty="0"/>
          </a:p>
          <a:p>
            <a:pPr marL="1077913" indent="-1077913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/>
              <a:t>（二）若家庭年</a:t>
            </a:r>
            <a:r>
              <a:rPr lang="zh-TW" altLang="zh-TW" sz="2800" dirty="0"/>
              <a:t>所得總額達新臺幣</a:t>
            </a:r>
            <a:r>
              <a:rPr lang="en-US" altLang="zh-TW" sz="2800" b="1" dirty="0"/>
              <a:t>100</a:t>
            </a:r>
            <a:r>
              <a:rPr lang="zh-TW" altLang="zh-TW" sz="2800" b="1" dirty="0"/>
              <a:t>萬元</a:t>
            </a:r>
            <a:r>
              <a:rPr lang="zh-TW" altLang="en-US" sz="2800" b="1" dirty="0"/>
              <a:t>以上</a:t>
            </a:r>
            <a:r>
              <a:rPr lang="zh-TW" altLang="zh-TW" sz="2800" dirty="0"/>
              <a:t>，不動產價值達新臺幣</a:t>
            </a:r>
            <a:r>
              <a:rPr lang="en-US" altLang="zh-TW" sz="2800" b="1" dirty="0"/>
              <a:t>1,000</a:t>
            </a:r>
            <a:r>
              <a:rPr lang="zh-TW" altLang="zh-TW" sz="2800" b="1" dirty="0"/>
              <a:t>萬元以上</a:t>
            </a:r>
            <a:r>
              <a:rPr lang="zh-TW" altLang="en-US" sz="2800" dirty="0"/>
              <a:t>，則</a:t>
            </a:r>
            <a:r>
              <a:rPr lang="zh-TW" altLang="zh-TW" sz="2800" dirty="0"/>
              <a:t>不予核給</a:t>
            </a:r>
            <a:r>
              <a:rPr lang="zh-TW" altLang="en-US" sz="2800" dirty="0"/>
              <a:t>。</a:t>
            </a:r>
            <a:endParaRPr lang="en-US" altLang="zh-TW" sz="2800" dirty="0"/>
          </a:p>
          <a:p>
            <a:pPr marL="1077913" indent="-1077913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en-US" sz="2800" dirty="0"/>
              <a:t>（三）</a:t>
            </a:r>
            <a:r>
              <a:rPr lang="zh-TW" altLang="zh-TW" sz="2800" dirty="0"/>
              <a:t>申請</a:t>
            </a:r>
            <a:r>
              <a:rPr lang="zh-TW" altLang="zh-TW" sz="2800" dirty="0" smtClean="0"/>
              <a:t>時間</a:t>
            </a:r>
            <a:endParaRPr lang="en-US" altLang="zh-TW" sz="2800" dirty="0" smtClean="0"/>
          </a:p>
          <a:p>
            <a:pPr marL="1077913" indent="4763">
              <a:lnSpc>
                <a:spcPts val="3600"/>
              </a:lnSpc>
              <a:spcBef>
                <a:spcPts val="300"/>
              </a:spcBef>
              <a:buNone/>
              <a:defRPr/>
            </a:pPr>
            <a:r>
              <a:rPr lang="zh-TW" altLang="zh-TW" sz="2800" dirty="0" smtClean="0"/>
              <a:t>應</a:t>
            </a:r>
            <a:r>
              <a:rPr lang="zh-TW" altLang="zh-TW" sz="2800" dirty="0"/>
              <a:t>於事實發生之日起</a:t>
            </a:r>
            <a:r>
              <a:rPr lang="zh-TW" altLang="zh-TW" sz="2800" b="1" dirty="0"/>
              <a:t>三個月</a:t>
            </a:r>
            <a:r>
              <a:rPr lang="zh-TW" altLang="zh-TW" sz="2800" dirty="0"/>
              <a:t>內，向所屬學校提出申請</a:t>
            </a:r>
            <a:r>
              <a:rPr lang="zh-TW" altLang="en-US" sz="2800" dirty="0"/>
              <a:t>。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1944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44624"/>
            <a:ext cx="9361040" cy="850106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叁、</a:t>
            </a:r>
            <a:r>
              <a:rPr lang="en-US" altLang="zh-TW" sz="3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102-104</a:t>
            </a:r>
            <a:r>
              <a:rPr lang="zh-TW" altLang="en-US" sz="3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學年度各項助學措施統計表</a:t>
            </a:r>
            <a:endParaRPr lang="zh-TW" altLang="en-US" sz="36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046912" y="6492875"/>
            <a:ext cx="2133600" cy="365125"/>
          </a:xfrm>
        </p:spPr>
        <p:txBody>
          <a:bodyPr/>
          <a:lstStyle/>
          <a:p>
            <a:fld id="{15284DEF-DBBA-42EA-94C6-D2703C5EA2DC}" type="slidenum">
              <a:rPr lang="zh-TW" altLang="en-US" smtClean="0"/>
              <a:pPr/>
              <a:t>17</a:t>
            </a:fld>
            <a:endParaRPr lang="zh-TW" altLang="en-US" dirty="0"/>
          </a:p>
        </p:txBody>
      </p:sp>
      <p:graphicFrame>
        <p:nvGraphicFramePr>
          <p:cNvPr id="5" name="內容版面配置區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2432121"/>
              </p:ext>
            </p:extLst>
          </p:nvPr>
        </p:nvGraphicFramePr>
        <p:xfrm>
          <a:off x="323528" y="758104"/>
          <a:ext cx="8569326" cy="5983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202"/>
                <a:gridCol w="1229854"/>
                <a:gridCol w="1229854"/>
                <a:gridCol w="1229854"/>
                <a:gridCol w="1229854"/>
                <a:gridCol w="1229854"/>
                <a:gridCol w="1229854"/>
              </a:tblGrid>
              <a:tr h="36071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補助</a:t>
                      </a:r>
                      <a:endParaRPr lang="en-US" altLang="zh-TW" sz="20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  <a:endParaRPr lang="zh-TW" alt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43" marR="91443" marT="45717" marB="4571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102</a:t>
                      </a:r>
                      <a:r>
                        <a:rPr lang="zh-TW" altLang="en-US" sz="2000" b="1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學年度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103</a:t>
                      </a:r>
                      <a:r>
                        <a:rPr lang="zh-TW" altLang="en-US" sz="2000" b="1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學年度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104</a:t>
                      </a:r>
                      <a:r>
                        <a:rPr lang="zh-TW" altLang="en-US" sz="2000" b="1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學年度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52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人次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金額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千元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人次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金額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千元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人次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金額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千元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學</a:t>
                      </a:r>
                      <a:r>
                        <a:rPr 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雜費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減免</a:t>
                      </a:r>
                      <a:endParaRPr lang="zh-TW" sz="20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1,491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25,442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1,457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24,681</a:t>
                      </a:r>
                      <a:endParaRPr lang="zh-TW" sz="2200" b="1" i="0" u="none" strike="noStrike" kern="120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1,425</a:t>
                      </a:r>
                      <a:endParaRPr lang="zh-TW" sz="2200" b="1" i="0" u="none" strike="noStrike" kern="120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24,787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弱勢</a:t>
                      </a:r>
                      <a:r>
                        <a:rPr 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學生</a:t>
                      </a:r>
                      <a: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/>
                      </a:r>
                      <a:b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</a:br>
                      <a:r>
                        <a:rPr 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助學金</a:t>
                      </a:r>
                      <a:endParaRPr lang="zh-TW" sz="20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421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5,753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352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5,045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301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4,226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助學</a:t>
                      </a:r>
                      <a: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/>
                      </a:r>
                      <a:b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</a:br>
                      <a:r>
                        <a:rPr lang="zh-TW" altLang="en-US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工讀</a:t>
                      </a:r>
                      <a:endParaRPr lang="zh-TW" sz="20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7,286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84,685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7,126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84,789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6,709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70,829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生活</a:t>
                      </a:r>
                      <a: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/>
                      </a:r>
                      <a:b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</a:br>
                      <a:r>
                        <a:rPr lang="zh-TW" altLang="en-US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助學金</a:t>
                      </a:r>
                      <a:endParaRPr lang="zh-TW" sz="20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94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2,421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93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2,890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151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5,427 </a:t>
                      </a:r>
                    </a:p>
                  </a:txBody>
                  <a:tcPr marL="9525" marR="114300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獎助</a:t>
                      </a:r>
                      <a: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/>
                      </a:r>
                      <a:b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</a:br>
                      <a:r>
                        <a:rPr lang="zh-TW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學金</a:t>
                      </a:r>
                      <a:endParaRPr lang="zh-TW" altLang="en-US" sz="20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525" marR="9525" marT="952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6,107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93,627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6,382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102,967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6,401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111,095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急難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慰助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25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355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26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531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25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515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失業</a:t>
                      </a:r>
                      <a:r>
                        <a:rPr 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勞工</a:t>
                      </a:r>
                      <a: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/>
                      </a:r>
                      <a:br>
                        <a:rPr lang="en-US" alt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</a:br>
                      <a:r>
                        <a:rPr lang="zh-TW" sz="2000" b="1" i="0" u="none" strike="noStrike" kern="12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子女</a:t>
                      </a: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補助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18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111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14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91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13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95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59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就學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20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貸款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2,366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89,723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2,283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89,089 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2,260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89,368</a:t>
                      </a:r>
                      <a:endParaRPr lang="zh-TW" sz="2200" b="1" i="0" u="none" strike="noStrike" kern="12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6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none" lIns="91440" tIns="45720" rIns="91440" bIns="45720">
        <a:spAutoFit/>
      </a:bodyPr>
      <a:lstStyle>
        <a:defPPr algn="ctr">
          <a:defRPr sz="5400" b="1" cap="none" spc="0" dirty="0" smtClean="0">
            <a:ln w="31550" cmpd="sng">
              <a:gradFill>
                <a:gsLst>
                  <a:gs pos="70000">
                    <a:schemeClr val="accent6">
                      <a:shade val="50000"/>
                      <a:satMod val="190000"/>
                    </a:schemeClr>
                  </a:gs>
                  <a:gs pos="0">
                    <a:schemeClr val="accent6">
                      <a:tint val="77000"/>
                      <a:satMod val="180000"/>
                    </a:schemeClr>
                  </a:gs>
                </a:gsLst>
                <a:lin ang="5400000"/>
              </a:gradFill>
              <a:prstDash val="solid"/>
            </a:ln>
            <a:solidFill>
              <a:schemeClr val="accent6">
                <a:tint val="15000"/>
                <a:satMod val="200000"/>
              </a:schemeClr>
            </a:solidFill>
            <a:effectLst>
              <a:outerShdw blurRad="50800" dist="40000" dir="5400000" algn="tl" rotWithShape="0">
                <a:srgbClr val="000000">
                  <a:shade val="5000"/>
                  <a:satMod val="120000"/>
                  <a:alpha val="33000"/>
                </a:srgbClr>
              </a:outerShdw>
            </a:effectLst>
            <a:latin typeface="微軟正黑體" pitchFamily="34" charset="-120"/>
            <a:ea typeface="微軟正黑體" pitchFamily="34" charset="-120"/>
          </a:defRPr>
        </a:defPPr>
      </a:lstStyle>
    </a:spDef>
    <a:txDef>
      <a:spPr>
        <a:noFill/>
      </a:spPr>
      <a:bodyPr wrap="square" rtlCol="0" anchor="ctr" anchorCtr="0">
        <a:noAutofit/>
      </a:bodyPr>
      <a:lstStyle>
        <a:defPPr>
          <a:defRPr sz="3200" dirty="0" smtClean="0">
            <a:latin typeface="微軟正黑體" pitchFamily="34" charset="-120"/>
            <a:ea typeface="微軟正黑體" pitchFamily="34" charset="-12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13380</TotalTime>
  <Words>1638</Words>
  <Application>Microsoft Office PowerPoint</Application>
  <PresentationFormat>如螢幕大小 (4:3)</PresentationFormat>
  <Paragraphs>184</Paragraphs>
  <Slides>17</Slides>
  <Notes>15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PowerPoint 簡報</vt:lpstr>
      <vt:lpstr>目錄</vt:lpstr>
      <vt:lpstr>壹、助學措施</vt:lpstr>
      <vt:lpstr>壹、助學措施</vt:lpstr>
      <vt:lpstr>壹、助學措施</vt:lpstr>
      <vt:lpstr>壹、助學措施</vt:lpstr>
      <vt:lpstr>壹、助學措施</vt:lpstr>
      <vt:lpstr>壹、助學措施</vt:lpstr>
      <vt:lpstr>壹、助學措施</vt:lpstr>
      <vt:lpstr>壹、助學措施</vt:lpstr>
      <vt:lpstr>壹、助學措施</vt:lpstr>
      <vt:lpstr>壹、助學措施</vt:lpstr>
      <vt:lpstr>貳、急難慰助</vt:lpstr>
      <vt:lpstr>貳、急難慰助</vt:lpstr>
      <vt:lpstr>貳、急難慰助</vt:lpstr>
      <vt:lpstr>貳、急難慰助</vt:lpstr>
      <vt:lpstr>叁、102-104學年度各項助學措施統計表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1000919</dc:title>
  <dc:creator>kiruko</dc:creator>
  <cp:lastModifiedBy>user</cp:lastModifiedBy>
  <cp:revision>493</cp:revision>
  <cp:lastPrinted>2016-11-02T02:28:37Z</cp:lastPrinted>
  <dcterms:created xsi:type="dcterms:W3CDTF">2009-07-12T02:06:34Z</dcterms:created>
  <dcterms:modified xsi:type="dcterms:W3CDTF">2016-11-08T03:30:42Z</dcterms:modified>
</cp:coreProperties>
</file>