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69" r:id="rId5"/>
    <p:sldId id="258" r:id="rId6"/>
    <p:sldId id="273" r:id="rId7"/>
    <p:sldId id="272" r:id="rId8"/>
    <p:sldId id="259" r:id="rId9"/>
    <p:sldId id="271" r:id="rId10"/>
    <p:sldId id="260" r:id="rId11"/>
    <p:sldId id="274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5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68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69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6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9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40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2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36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37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9DE70-AA76-4CDB-B935-137442D02A42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7B30D-7BA4-4A69-90F1-11F5A1EFB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moi.gov.qa/wps/portal/MOIInternet/aboutministry/ourlocations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531" y="1694634"/>
            <a:ext cx="10299404" cy="1325563"/>
          </a:xfrm>
        </p:spPr>
        <p:txBody>
          <a:bodyPr>
            <a:noAutofit/>
          </a:bodyPr>
          <a:lstStyle/>
          <a:p>
            <a:r>
              <a:rPr lang="en-US" sz="3500" b="1" dirty="0" smtClean="0">
                <a:solidFill>
                  <a:schemeClr val="bg1"/>
                </a:solidFill>
              </a:rPr>
              <a:t>Metrash2</a:t>
            </a:r>
            <a:r>
              <a:rPr lang="en-US" sz="3500" dirty="0" smtClean="0">
                <a:solidFill>
                  <a:schemeClr val="bg1"/>
                </a:solidFill>
              </a:rPr>
              <a:t/>
            </a:r>
            <a:br>
              <a:rPr lang="en-US" sz="3500" dirty="0" smtClean="0">
                <a:solidFill>
                  <a:schemeClr val="bg1"/>
                </a:solidFill>
              </a:rPr>
            </a:br>
            <a:r>
              <a:rPr lang="en-US" sz="3000" dirty="0" smtClean="0">
                <a:solidFill>
                  <a:schemeClr val="bg1"/>
                </a:solidFill>
              </a:rPr>
              <a:t>HOW TO RENEW QATARI IDs FOR FAMILY-SPONSORED DEPENDENTS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22531" y="45829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chemeClr val="bg1"/>
                </a:solidFill>
              </a:rPr>
              <a:t>December 2019</a:t>
            </a:r>
            <a:br>
              <a:rPr lang="en-US" sz="2000" dirty="0" smtClean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713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783" y="0"/>
            <a:ext cx="3190086" cy="69135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59" y="2719751"/>
            <a:ext cx="512467" cy="51246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766415" y="2217148"/>
            <a:ext cx="277171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00" dirty="0" smtClean="0">
                <a:solidFill>
                  <a:schemeClr val="bg1"/>
                </a:solidFill>
              </a:rPr>
              <a:t/>
            </a:r>
            <a:br>
              <a:rPr lang="en-US" sz="3500" dirty="0" smtClean="0">
                <a:solidFill>
                  <a:schemeClr val="bg1"/>
                </a:solidFill>
              </a:rPr>
            </a:br>
            <a:r>
              <a:rPr lang="en-US" sz="3500" dirty="0" smtClean="0">
                <a:solidFill>
                  <a:schemeClr val="bg1"/>
                </a:solidFill>
              </a:rPr>
              <a:t/>
            </a:r>
            <a:br>
              <a:rPr lang="en-US" sz="3500" dirty="0" smtClean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757328" y="231112"/>
            <a:ext cx="3449208" cy="10944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chemeClr val="bg1"/>
                </a:solidFill>
              </a:rPr>
              <a:t>1. Select </a:t>
            </a:r>
            <a:r>
              <a:rPr lang="en-US" sz="2000" b="1" dirty="0" smtClean="0">
                <a:solidFill>
                  <a:schemeClr val="bg1"/>
                </a:solidFill>
              </a:rPr>
              <a:t>RESIDENCY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34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557" y="0"/>
            <a:ext cx="3214199" cy="69657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5566">
            <a:off x="3806615" y="1490357"/>
            <a:ext cx="512467" cy="512467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705682" y="221064"/>
            <a:ext cx="3449208" cy="10944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chemeClr val="bg1"/>
                </a:solidFill>
              </a:rPr>
              <a:t>2. Select </a:t>
            </a:r>
            <a:r>
              <a:rPr lang="en-US" sz="2000" b="1" dirty="0" smtClean="0">
                <a:solidFill>
                  <a:schemeClr val="bg1"/>
                </a:solidFill>
              </a:rPr>
              <a:t>RESIDENCY RENEWAL.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08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288" y="16639"/>
            <a:ext cx="3156781" cy="6841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6528">
            <a:off x="1470869" y="1334096"/>
            <a:ext cx="465817" cy="4658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53346">
            <a:off x="3448710" y="6078469"/>
            <a:ext cx="512467" cy="512467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7705681" y="221064"/>
            <a:ext cx="3970503" cy="10944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3. Select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PERSONAL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tick box</a:t>
            </a:r>
            <a:r>
              <a:rPr lang="en-US" sz="2000" dirty="0" smtClean="0">
                <a:solidFill>
                  <a:prstClr val="white"/>
                </a:solidFill>
                <a:latin typeface="Calibri Light" panose="020F0302020204030204"/>
              </a:rPr>
              <a:t> and then press </a:t>
            </a:r>
            <a:r>
              <a:rPr lang="en-US" sz="2000" b="1" dirty="0" smtClean="0">
                <a:solidFill>
                  <a:prstClr val="white"/>
                </a:solidFill>
                <a:latin typeface="Calibri Light" panose="020F0302020204030204"/>
              </a:rPr>
              <a:t>NEXT</a:t>
            </a:r>
            <a:r>
              <a:rPr lang="en-US" sz="2000" dirty="0" smtClean="0">
                <a:solidFill>
                  <a:prstClr val="white"/>
                </a:solidFill>
                <a:latin typeface="Calibri Light" panose="020F0302020204030204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335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871" y="0"/>
            <a:ext cx="3164458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1463865" y="2264034"/>
            <a:ext cx="461064" cy="461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9279">
            <a:off x="3188578" y="6251999"/>
            <a:ext cx="512467" cy="512467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754668" y="694592"/>
            <a:ext cx="4067218" cy="26080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chemeClr val="bg1"/>
                </a:solidFill>
              </a:rPr>
              <a:t>4. When List of Sponsored Dependents appear, select the dependent name/s’ tick box/tick boxes for residency renewal, and press </a:t>
            </a:r>
            <a:r>
              <a:rPr lang="en-US" sz="2000" b="1" dirty="0" smtClean="0">
                <a:solidFill>
                  <a:schemeClr val="bg1"/>
                </a:solidFill>
              </a:rPr>
              <a:t>NEXT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algn="l"/>
            <a:endParaRPr lang="en-US" sz="2000" dirty="0" smtClean="0">
              <a:solidFill>
                <a:schemeClr val="bg1"/>
              </a:solidFill>
            </a:endParaRPr>
          </a:p>
          <a:p>
            <a:pPr algn="l"/>
            <a:endParaRPr lang="en-US" sz="2000" dirty="0">
              <a:solidFill>
                <a:schemeClr val="bg1"/>
              </a:solidFill>
            </a:endParaRPr>
          </a:p>
          <a:p>
            <a:pPr algn="l"/>
            <a:endParaRPr lang="en-US" sz="2000" dirty="0">
              <a:solidFill>
                <a:schemeClr val="bg1"/>
              </a:solidFill>
            </a:endParaRPr>
          </a:p>
          <a:p>
            <a:pPr algn="l"/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2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59" y="0"/>
            <a:ext cx="3485815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65108">
            <a:off x="2916148" y="2233432"/>
            <a:ext cx="461064" cy="461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9279">
            <a:off x="3218698" y="6251999"/>
            <a:ext cx="512467" cy="512467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507241" y="290891"/>
            <a:ext cx="4067218" cy="66908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5. You </a:t>
            </a:r>
            <a:r>
              <a:rPr lang="en-US" sz="2000" dirty="0" smtClean="0">
                <a:solidFill>
                  <a:prstClr val="white"/>
                </a:solidFill>
                <a:latin typeface="Calibri Light" panose="020F0302020204030204"/>
              </a:rPr>
              <a:t>are now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redirected to a page where you will be required to select the number of years of renewal: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QF-sponsored staff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enewal fees for dependents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are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*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: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1 year   – QAR 250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years – QAR 400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3 years – QAR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550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white"/>
              </a:solidFill>
              <a:latin typeface="Calibri Light" panose="020F0302020204030204"/>
            </a:endParaRPr>
          </a:p>
          <a:p>
            <a:pPr algn="l">
              <a:defRPr/>
            </a:pPr>
            <a:r>
              <a:rPr lang="en-US" sz="2000" dirty="0">
                <a:solidFill>
                  <a:prstClr val="white"/>
                </a:solidFill>
              </a:rPr>
              <a:t>Then, press </a:t>
            </a:r>
            <a:r>
              <a:rPr lang="en-US" sz="2000" b="1" dirty="0">
                <a:solidFill>
                  <a:prstClr val="white"/>
                </a:solidFill>
              </a:rPr>
              <a:t>NEXT</a:t>
            </a:r>
            <a:r>
              <a:rPr lang="en-US" sz="2000" dirty="0">
                <a:solidFill>
                  <a:prstClr val="white"/>
                </a:solidFill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 smtClean="0">
              <a:solidFill>
                <a:prstClr val="white"/>
              </a:solidFill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Calibri Light" panose="020F0302020204030204"/>
              </a:rPr>
              <a:t>*If you are being charged or are exceeding the above fees, PLEASE DO NOT PROCEED  AND CONTACT YOUR HR FOCAL POINT FOR ASSISTANCE.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srgbClr val="FF0000"/>
              </a:solidFill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Calibri Light" panose="020F0302020204030204"/>
              </a:rPr>
              <a:t>*If you have a sponsored teen dependent who is turning 18 years, please select the 1-year validity option only. </a:t>
            </a:r>
            <a:endParaRPr lang="en-US" sz="2000" b="1" dirty="0">
              <a:solidFill>
                <a:srgbClr val="FF0000"/>
              </a:solidFill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38" y="2730293"/>
            <a:ext cx="461064" cy="46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7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58" y="-1"/>
            <a:ext cx="3188272" cy="690960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7250655" y="211735"/>
            <a:ext cx="4141694" cy="64861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6. Select mode of delivery:</a:t>
            </a:r>
          </a:p>
          <a:p>
            <a:pPr algn="l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algn="l">
              <a:buAutoNum type="alphaLcPeriod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Q-POST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(with additional QAR 20 fee for delivery); or</a:t>
            </a:r>
          </a:p>
          <a:p>
            <a:pPr marL="457200" indent="-457200" algn="l">
              <a:buAutoNum type="alphaLcPeriod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IMMIGRATION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DEPT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(for personal pick up from any MOI Immigration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Service Center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portal.moi.gov.qa/wps/portal/MOIInternet/aboutministry/ourlocations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). </a:t>
            </a:r>
          </a:p>
          <a:p>
            <a:pPr marL="457200" indent="-457200" algn="l">
              <a:buAutoNum type="alphaL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Choose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Q-POST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if you prefer home delivery, then press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NEXT.</a:t>
            </a:r>
          </a:p>
          <a:p>
            <a:pPr algn="l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Choose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IMMIGRATION DEPT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 renewed Qatari ID is required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urgently, the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Qatari ID photo needs to be changed or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updated or you have a designated center Immigration Focal Point who can collect the renewed QID/s for you.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Press NEXT, 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 proceed directly to slide 10 –Payment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65108">
            <a:off x="803665" y="3062624"/>
            <a:ext cx="461064" cy="4610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9279">
            <a:off x="2777635" y="6251998"/>
            <a:ext cx="512467" cy="5124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8907">
            <a:off x="2611724" y="3001942"/>
            <a:ext cx="461064" cy="46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3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7634795" y="458693"/>
            <a:ext cx="3970503" cy="18649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chemeClr val="bg1"/>
                </a:solidFill>
              </a:rPr>
              <a:t>7. Enter </a:t>
            </a:r>
            <a:r>
              <a:rPr lang="en-US" sz="2000" b="1" dirty="0" smtClean="0">
                <a:solidFill>
                  <a:schemeClr val="bg1"/>
                </a:solidFill>
              </a:rPr>
              <a:t>ZONE NUMBER, STREET NUMBER</a:t>
            </a:r>
            <a:r>
              <a:rPr lang="en-US" sz="2000" dirty="0" smtClean="0">
                <a:solidFill>
                  <a:schemeClr val="bg1"/>
                </a:solidFill>
              </a:rPr>
              <a:t> and </a:t>
            </a:r>
            <a:r>
              <a:rPr lang="en-US" sz="2000" b="1" dirty="0" smtClean="0">
                <a:solidFill>
                  <a:schemeClr val="bg1"/>
                </a:solidFill>
              </a:rPr>
              <a:t>BUILDING NUMBER </a:t>
            </a:r>
            <a:r>
              <a:rPr lang="en-US" sz="2000" dirty="0" smtClean="0">
                <a:solidFill>
                  <a:schemeClr val="bg1"/>
                </a:solidFill>
              </a:rPr>
              <a:t>as per </a:t>
            </a:r>
            <a:r>
              <a:rPr lang="en-US" sz="2000" dirty="0" err="1" smtClean="0">
                <a:solidFill>
                  <a:schemeClr val="bg1"/>
                </a:solidFill>
              </a:rPr>
              <a:t>Baladiya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a</a:t>
            </a:r>
            <a:r>
              <a:rPr lang="en-US" sz="2000" dirty="0" smtClean="0">
                <a:solidFill>
                  <a:schemeClr val="bg1"/>
                </a:solidFill>
              </a:rPr>
              <a:t>ddress signage  plate generally found outside your Building or accommodation  </a:t>
            </a:r>
            <a:endParaRPr lang="en-US" sz="2000" dirty="0">
              <a:solidFill>
                <a:schemeClr val="bg1"/>
              </a:solidFill>
            </a:endParaRPr>
          </a:p>
          <a:p>
            <a:pPr algn="l"/>
            <a:r>
              <a:rPr lang="en-US" sz="2000" i="1" dirty="0" smtClean="0">
                <a:solidFill>
                  <a:schemeClr val="bg1"/>
                </a:solidFill>
              </a:rPr>
              <a:t>(below is for sample/reference only).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72" y="1"/>
            <a:ext cx="3164459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722649" y="3913691"/>
            <a:ext cx="3970503" cy="7981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chemeClr val="bg1"/>
                </a:solidFill>
              </a:rPr>
              <a:t>Press </a:t>
            </a:r>
            <a:r>
              <a:rPr lang="en-US" sz="2000" b="1" dirty="0" smtClean="0">
                <a:solidFill>
                  <a:schemeClr val="bg1"/>
                </a:solidFill>
              </a:rPr>
              <a:t>NEXT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582" y="2448293"/>
            <a:ext cx="1128242" cy="1662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2103134" y="1607817"/>
            <a:ext cx="461064" cy="461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3428627" y="1607817"/>
            <a:ext cx="461064" cy="4610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2177692" y="2597519"/>
            <a:ext cx="461064" cy="46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6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771" y="1"/>
            <a:ext cx="3164458" cy="6857999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754667" y="606750"/>
            <a:ext cx="3928137" cy="20934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8. </a:t>
            </a:r>
            <a:r>
              <a:rPr lang="en-US" sz="2000" noProof="0" dirty="0" smtClean="0">
                <a:solidFill>
                  <a:prstClr val="white"/>
                </a:solidFill>
                <a:latin typeface="Calibri Light" panose="020F0302020204030204"/>
              </a:rPr>
              <a:t>You are redirected next to the Fees’ Summary page and delivery address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white"/>
              </a:solidFill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 smtClean="0">
              <a:solidFill>
                <a:prstClr val="white"/>
              </a:solidFill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Press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NEXT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</a:t>
            </a:r>
            <a:endParaRPr lang="en-US" sz="2000" dirty="0" smtClean="0">
              <a:solidFill>
                <a:prstClr val="white"/>
              </a:solidFill>
              <a:latin typeface="Calibri Light" panose="020F030202020403020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9279">
            <a:off x="3237564" y="6251999"/>
            <a:ext cx="512467" cy="51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9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7705681" y="557395"/>
            <a:ext cx="3955607" cy="37564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chemeClr val="bg1"/>
                </a:solidFill>
              </a:rPr>
              <a:t>9. Select payment option – </a:t>
            </a:r>
          </a:p>
          <a:p>
            <a:pPr marL="457200" indent="-457200" algn="l">
              <a:buAutoNum type="alphaLcPeriod"/>
            </a:pPr>
            <a:r>
              <a:rPr lang="en-US" sz="2000" b="1" dirty="0" smtClean="0">
                <a:solidFill>
                  <a:schemeClr val="bg1"/>
                </a:solidFill>
              </a:rPr>
              <a:t>CREDIT CARD</a:t>
            </a:r>
            <a:r>
              <a:rPr lang="en-US" sz="2000" dirty="0" smtClean="0">
                <a:solidFill>
                  <a:schemeClr val="bg1"/>
                </a:solidFill>
              </a:rPr>
              <a:t>; or</a:t>
            </a:r>
          </a:p>
          <a:p>
            <a:pPr marL="457200" indent="-457200" algn="l">
              <a:buAutoNum type="alphaLcPeriod"/>
            </a:pPr>
            <a:r>
              <a:rPr lang="en-US" sz="2000" b="1" dirty="0" smtClean="0">
                <a:solidFill>
                  <a:schemeClr val="bg1"/>
                </a:solidFill>
              </a:rPr>
              <a:t>DEBIT CARD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algn="l"/>
            <a:endParaRPr lang="en-US" sz="2000" dirty="0">
              <a:solidFill>
                <a:schemeClr val="bg1"/>
              </a:solidFill>
            </a:endParaRPr>
          </a:p>
          <a:p>
            <a:pPr algn="l"/>
            <a:r>
              <a:rPr lang="en-US" sz="2000" dirty="0" smtClean="0">
                <a:solidFill>
                  <a:schemeClr val="bg1"/>
                </a:solidFill>
              </a:rPr>
              <a:t>Complete CREDIT CARD or DEBIT CARD INFORMATION fields, and press </a:t>
            </a:r>
            <a:r>
              <a:rPr lang="en-US" sz="2000" b="1" dirty="0" smtClean="0">
                <a:solidFill>
                  <a:schemeClr val="bg1"/>
                </a:solidFill>
              </a:rPr>
              <a:t>PAY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</a:p>
          <a:p>
            <a:pPr algn="l"/>
            <a:endParaRPr lang="en-US" sz="2000" dirty="0">
              <a:solidFill>
                <a:schemeClr val="bg1"/>
              </a:solidFill>
            </a:endParaRPr>
          </a:p>
          <a:p>
            <a:pPr lvl="0" algn="l"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You will </a:t>
            </a:r>
            <a:r>
              <a:rPr lang="en-US" sz="2000" dirty="0">
                <a:solidFill>
                  <a:prstClr val="white"/>
                </a:solidFill>
              </a:rPr>
              <a:t>be redirected </a:t>
            </a:r>
            <a:r>
              <a:rPr lang="en-US" sz="2000" dirty="0" smtClean="0">
                <a:solidFill>
                  <a:prstClr val="white"/>
                </a:solidFill>
              </a:rPr>
              <a:t>next to </a:t>
            </a:r>
            <a:r>
              <a:rPr lang="en-US" sz="2000" dirty="0">
                <a:solidFill>
                  <a:prstClr val="white"/>
                </a:solidFill>
              </a:rPr>
              <a:t>the transaction confirmation page.</a:t>
            </a:r>
          </a:p>
          <a:p>
            <a:pPr lvl="0" algn="l">
              <a:defRPr/>
            </a:pPr>
            <a:endParaRPr lang="en-US" sz="2000" dirty="0">
              <a:solidFill>
                <a:prstClr val="white"/>
              </a:solidFill>
            </a:endParaRPr>
          </a:p>
          <a:p>
            <a:pPr lvl="0" algn="l">
              <a:defRPr/>
            </a:pPr>
            <a:r>
              <a:rPr lang="en-US" sz="2000" dirty="0" smtClean="0">
                <a:solidFill>
                  <a:prstClr val="white"/>
                </a:solidFill>
              </a:rPr>
              <a:t>Then, </a:t>
            </a:r>
            <a:r>
              <a:rPr lang="en-US" sz="2000" dirty="0" smtClean="0">
                <a:solidFill>
                  <a:prstClr val="white"/>
                </a:solidFill>
              </a:rPr>
              <a:t>press </a:t>
            </a:r>
            <a:r>
              <a:rPr lang="en-US" sz="2000" b="1" dirty="0">
                <a:solidFill>
                  <a:prstClr val="white"/>
                </a:solidFill>
              </a:rPr>
              <a:t>DONE</a:t>
            </a:r>
            <a:r>
              <a:rPr lang="en-US" sz="2000" dirty="0">
                <a:solidFill>
                  <a:prstClr val="white"/>
                </a:solidFill>
              </a:rPr>
              <a:t>.</a:t>
            </a:r>
          </a:p>
          <a:p>
            <a:pPr algn="l"/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75" y="25226"/>
            <a:ext cx="3152818" cy="6832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1202607" y="874087"/>
            <a:ext cx="461064" cy="461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9279">
            <a:off x="3139593" y="6137699"/>
            <a:ext cx="512467" cy="5124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3267940" y="912252"/>
            <a:ext cx="461064" cy="4610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3524677" y="2268965"/>
            <a:ext cx="461064" cy="4610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3562951" y="2782440"/>
            <a:ext cx="461064" cy="4610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3601223" y="3234574"/>
            <a:ext cx="461064" cy="4610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2556269" y="3829177"/>
            <a:ext cx="461064" cy="4610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3608738" y="3821779"/>
            <a:ext cx="461064" cy="4610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2928">
            <a:off x="3306213" y="4335255"/>
            <a:ext cx="461064" cy="46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9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73337" y="639023"/>
            <a:ext cx="11295529" cy="55035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Applying for ERP Immigration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Expense Reimbursement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>
              <a:solidFill>
                <a:prstClr val="white"/>
              </a:solidFill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Please save the receipt you will receive at the end of the residency renewal transaction so you can apply for ERP Immigration Expense reimbursement after renewed dependent QID/s are received, keeping in mind </a:t>
            </a:r>
            <a:r>
              <a:rPr kumimoji="0" lang="en-US" sz="2200" b="1" i="1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</a:rPr>
              <a:t>reimbursement eligibility is subject to ERP-approved beneficiaries only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Requirements to be attached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 when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 raising ERP immigration expense reimbursement are: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200" noProof="0" dirty="0">
                <a:solidFill>
                  <a:prstClr val="white"/>
                </a:solidFill>
                <a:latin typeface="Calibri Light" panose="020F0302020204030204"/>
              </a:rPr>
              <a:t>C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opy of renewed dependent Qatari ID/s (front and back)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Copy of receipt/s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Copy of the sponsor/employees’ Qatari ID (front and back)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200" dirty="0">
              <a:solidFill>
                <a:prstClr val="white"/>
              </a:solidFill>
              <a:latin typeface="Calibri Light" panose="020F0302020204030204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dirty="0" smtClean="0">
                <a:solidFill>
                  <a:prstClr val="white"/>
                </a:solidFill>
                <a:latin typeface="Calibri Light" panose="020F0302020204030204"/>
              </a:rPr>
              <a:t>Expense type to be selected is: QID Renewal for Dependents.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200" dirty="0" smtClean="0">
              <a:solidFill>
                <a:prstClr val="white"/>
              </a:solidFill>
              <a:latin typeface="Calibri Light" panose="020F0302020204030204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For multiple dependent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 QID renewals for 2 or more dependents, please raise </a:t>
            </a:r>
            <a:r>
              <a:rPr kumimoji="0" lang="en-US" sz="2200" b="0" i="1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individual, separate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expense reimbursement requests for each dependent. 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dirty="0" smtClean="0">
                <a:solidFill>
                  <a:prstClr val="white"/>
                </a:solidFill>
                <a:latin typeface="Calibri Light" panose="020F0302020204030204"/>
              </a:rPr>
              <a:t>ERP expense claim must be raised within 30 days from transaction or receipt date.  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77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3545" y="2674348"/>
            <a:ext cx="10299404" cy="1325563"/>
          </a:xfrm>
        </p:spPr>
        <p:txBody>
          <a:bodyPr>
            <a:no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</a:rPr>
              <a:t>Thank you.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08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482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Metrash2 HOW TO RENEW QATARI IDs FOR FAMILY-SPONSORED DEPENDENTS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you.</vt:lpstr>
    </vt:vector>
  </TitlesOfParts>
  <Company>Qatar Foundation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Kristina Tuazon</dc:creator>
  <cp:lastModifiedBy>Kristina Tuazon</cp:lastModifiedBy>
  <cp:revision>58</cp:revision>
  <dcterms:created xsi:type="dcterms:W3CDTF">2019-10-17T11:01:22Z</dcterms:created>
  <dcterms:modified xsi:type="dcterms:W3CDTF">2019-12-08T08:46:28Z</dcterms:modified>
</cp:coreProperties>
</file>