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1"/>
  </p:notesMasterIdLst>
  <p:sldIdLst>
    <p:sldId id="273" r:id="rId2"/>
    <p:sldId id="258" r:id="rId3"/>
    <p:sldId id="260" r:id="rId4"/>
    <p:sldId id="261" r:id="rId5"/>
    <p:sldId id="263" r:id="rId6"/>
    <p:sldId id="272" r:id="rId7"/>
    <p:sldId id="262" r:id="rId8"/>
    <p:sldId id="274" r:id="rId9"/>
    <p:sldId id="270"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45"/>
    <p:restoredTop sz="94607"/>
  </p:normalViewPr>
  <p:slideViewPr>
    <p:cSldViewPr snapToGrid="0" snapToObjects="1">
      <p:cViewPr varScale="1">
        <p:scale>
          <a:sx n="119" d="100"/>
          <a:sy n="119" d="100"/>
        </p:scale>
        <p:origin x="216"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12FF6D-5502-BF4C-996D-F07975C5298E}" type="datetimeFigureOut">
              <a:rPr lang="en-US" smtClean="0"/>
              <a:t>8/7/19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B8299A-CF7A-BB48-BEB3-F3346CBB2136}" type="slidenum">
              <a:rPr lang="en-US" smtClean="0"/>
              <a:t>‹#›</a:t>
            </a:fld>
            <a:endParaRPr lang="en-US"/>
          </a:p>
        </p:txBody>
      </p:sp>
    </p:spTree>
    <p:extLst>
      <p:ext uri="{BB962C8B-B14F-4D97-AF65-F5344CB8AC3E}">
        <p14:creationId xmlns:p14="http://schemas.microsoft.com/office/powerpoint/2010/main" val="18756535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You’re going to vote</a:t>
            </a:r>
            <a:r>
              <a:rPr lang="en-US" baseline="0" dirty="0"/>
              <a:t> yes or no: yes = green, no = purple.</a:t>
            </a:r>
            <a:endParaRPr lang="en-US" dirty="0"/>
          </a:p>
        </p:txBody>
      </p:sp>
      <p:sp>
        <p:nvSpPr>
          <p:cNvPr id="4" name="Slide Number Placeholder 3"/>
          <p:cNvSpPr>
            <a:spLocks noGrp="1"/>
          </p:cNvSpPr>
          <p:nvPr>
            <p:ph type="sldNum" sz="quarter" idx="10"/>
          </p:nvPr>
        </p:nvSpPr>
        <p:spPr/>
        <p:txBody>
          <a:bodyPr/>
          <a:lstStyle/>
          <a:p>
            <a:fld id="{065BF143-99E1-D84B-9E2C-20A852E978C1}" type="slidenum">
              <a:rPr lang="en-US" smtClean="0"/>
              <a:t>2</a:t>
            </a:fld>
            <a:endParaRPr lang="en-US"/>
          </a:p>
        </p:txBody>
      </p:sp>
    </p:spTree>
    <p:extLst>
      <p:ext uri="{BB962C8B-B14F-4D97-AF65-F5344CB8AC3E}">
        <p14:creationId xmlns:p14="http://schemas.microsoft.com/office/powerpoint/2010/main" val="19955848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I read </a:t>
            </a:r>
            <a:r>
              <a:rPr lang="en-US" dirty="0" err="1"/>
              <a:t>Sparknotes</a:t>
            </a:r>
            <a:r>
              <a:rPr lang="en-US" dirty="0"/>
              <a:t> summaries</a:t>
            </a:r>
            <a:r>
              <a:rPr lang="en-US" baseline="0" dirty="0"/>
              <a:t> of Girl, Interrupted for ideas and then I wrote my own summary. </a:t>
            </a:r>
            <a:endParaRPr lang="en-US" dirty="0"/>
          </a:p>
        </p:txBody>
      </p:sp>
      <p:sp>
        <p:nvSpPr>
          <p:cNvPr id="4" name="Slide Number Placeholder 3"/>
          <p:cNvSpPr>
            <a:spLocks noGrp="1"/>
          </p:cNvSpPr>
          <p:nvPr>
            <p:ph type="sldNum" sz="quarter" idx="10"/>
          </p:nvPr>
        </p:nvSpPr>
        <p:spPr/>
        <p:txBody>
          <a:bodyPr/>
          <a:lstStyle/>
          <a:p>
            <a:fld id="{D171EF2A-49DB-DF4E-8B67-2124ABAF6B7A}" type="slidenum">
              <a:rPr lang="en-US" smtClean="0"/>
              <a:t>3</a:t>
            </a:fld>
            <a:endParaRPr lang="en-US"/>
          </a:p>
        </p:txBody>
      </p:sp>
    </p:spTree>
    <p:extLst>
      <p:ext uri="{BB962C8B-B14F-4D97-AF65-F5344CB8AC3E}">
        <p14:creationId xmlns:p14="http://schemas.microsoft.com/office/powerpoint/2010/main" val="14243698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5BF143-99E1-D84B-9E2C-20A852E978C1}" type="slidenum">
              <a:rPr lang="en-US" smtClean="0"/>
              <a:t>4</a:t>
            </a:fld>
            <a:endParaRPr lang="en-US"/>
          </a:p>
        </p:txBody>
      </p:sp>
    </p:spTree>
    <p:extLst>
      <p:ext uri="{BB962C8B-B14F-4D97-AF65-F5344CB8AC3E}">
        <p14:creationId xmlns:p14="http://schemas.microsoft.com/office/powerpoint/2010/main" val="2444341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OK = green,</a:t>
            </a:r>
            <a:r>
              <a:rPr lang="en-US" baseline="0" dirty="0"/>
              <a:t> not OK = purple</a:t>
            </a:r>
            <a:endParaRPr lang="en-US" dirty="0"/>
          </a:p>
        </p:txBody>
      </p:sp>
      <p:sp>
        <p:nvSpPr>
          <p:cNvPr id="4" name="Slide Number Placeholder 3"/>
          <p:cNvSpPr>
            <a:spLocks noGrp="1"/>
          </p:cNvSpPr>
          <p:nvPr>
            <p:ph type="sldNum" sz="quarter" idx="10"/>
          </p:nvPr>
        </p:nvSpPr>
        <p:spPr/>
        <p:txBody>
          <a:bodyPr/>
          <a:lstStyle/>
          <a:p>
            <a:fld id="{D171EF2A-49DB-DF4E-8B67-2124ABAF6B7A}" type="slidenum">
              <a:rPr lang="en-US" smtClean="0"/>
              <a:t>7</a:t>
            </a:fld>
            <a:endParaRPr lang="en-US"/>
          </a:p>
        </p:txBody>
      </p:sp>
    </p:spTree>
    <p:extLst>
      <p:ext uri="{BB962C8B-B14F-4D97-AF65-F5344CB8AC3E}">
        <p14:creationId xmlns:p14="http://schemas.microsoft.com/office/powerpoint/2010/main" val="2678529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117AB95-74F2-254C-A5D1-43E1A02F0FB7}" type="datetimeFigureOut">
              <a:rPr lang="en-US" smtClean="0"/>
              <a:t>8/7/19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B21501-0DAF-A146-BA50-3BCBD2BF725E}" type="slidenum">
              <a:rPr lang="en-US" smtClean="0"/>
              <a:t>‹#›</a:t>
            </a:fld>
            <a:endParaRPr lang="en-US"/>
          </a:p>
        </p:txBody>
      </p:sp>
    </p:spTree>
    <p:extLst>
      <p:ext uri="{BB962C8B-B14F-4D97-AF65-F5344CB8AC3E}">
        <p14:creationId xmlns:p14="http://schemas.microsoft.com/office/powerpoint/2010/main" val="21510741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17AB95-74F2-254C-A5D1-43E1A02F0FB7}" type="datetimeFigureOut">
              <a:rPr lang="en-US" smtClean="0"/>
              <a:t>8/7/19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B21501-0DAF-A146-BA50-3BCBD2BF725E}" type="slidenum">
              <a:rPr lang="en-US" smtClean="0"/>
              <a:t>‹#›</a:t>
            </a:fld>
            <a:endParaRPr lang="en-US"/>
          </a:p>
        </p:txBody>
      </p:sp>
    </p:spTree>
    <p:extLst>
      <p:ext uri="{BB962C8B-B14F-4D97-AF65-F5344CB8AC3E}">
        <p14:creationId xmlns:p14="http://schemas.microsoft.com/office/powerpoint/2010/main" val="19389700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117AB95-74F2-254C-A5D1-43E1A02F0FB7}" type="datetimeFigureOut">
              <a:rPr lang="en-US" smtClean="0"/>
              <a:t>8/7/19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B21501-0DAF-A146-BA50-3BCBD2BF725E}" type="slidenum">
              <a:rPr lang="en-US" smtClean="0"/>
              <a:t>‹#›</a:t>
            </a:fld>
            <a:endParaRPr lang="en-US"/>
          </a:p>
        </p:txBody>
      </p:sp>
    </p:spTree>
    <p:extLst>
      <p:ext uri="{BB962C8B-B14F-4D97-AF65-F5344CB8AC3E}">
        <p14:creationId xmlns:p14="http://schemas.microsoft.com/office/powerpoint/2010/main" val="29114738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117AB95-74F2-254C-A5D1-43E1A02F0FB7}" type="datetimeFigureOut">
              <a:rPr lang="en-US" smtClean="0"/>
              <a:t>8/7/19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B21501-0DAF-A146-BA50-3BCBD2BF725E}" type="slidenum">
              <a:rPr lang="en-US" smtClean="0"/>
              <a:t>‹#›</a:t>
            </a:fld>
            <a:endParaRPr lang="en-US"/>
          </a:p>
        </p:txBody>
      </p:sp>
    </p:spTree>
    <p:extLst>
      <p:ext uri="{BB962C8B-B14F-4D97-AF65-F5344CB8AC3E}">
        <p14:creationId xmlns:p14="http://schemas.microsoft.com/office/powerpoint/2010/main" val="25737898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117AB95-74F2-254C-A5D1-43E1A02F0FB7}" type="datetimeFigureOut">
              <a:rPr lang="en-US" smtClean="0"/>
              <a:t>8/7/19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B21501-0DAF-A146-BA50-3BCBD2BF725E}" type="slidenum">
              <a:rPr lang="en-US" smtClean="0"/>
              <a:t>‹#›</a:t>
            </a:fld>
            <a:endParaRPr lang="en-US"/>
          </a:p>
        </p:txBody>
      </p:sp>
    </p:spTree>
    <p:extLst>
      <p:ext uri="{BB962C8B-B14F-4D97-AF65-F5344CB8AC3E}">
        <p14:creationId xmlns:p14="http://schemas.microsoft.com/office/powerpoint/2010/main" val="1993618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117AB95-74F2-254C-A5D1-43E1A02F0FB7}" type="datetimeFigureOut">
              <a:rPr lang="en-US" smtClean="0"/>
              <a:t>8/7/19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B21501-0DAF-A146-BA50-3BCBD2BF725E}" type="slidenum">
              <a:rPr lang="en-US" smtClean="0"/>
              <a:t>‹#›</a:t>
            </a:fld>
            <a:endParaRPr lang="en-US"/>
          </a:p>
        </p:txBody>
      </p:sp>
    </p:spTree>
    <p:extLst>
      <p:ext uri="{BB962C8B-B14F-4D97-AF65-F5344CB8AC3E}">
        <p14:creationId xmlns:p14="http://schemas.microsoft.com/office/powerpoint/2010/main" val="1340088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17AB95-74F2-254C-A5D1-43E1A02F0FB7}" type="datetimeFigureOut">
              <a:rPr lang="en-US" smtClean="0"/>
              <a:t>8/7/19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2B21501-0DAF-A146-BA50-3BCBD2BF725E}" type="slidenum">
              <a:rPr lang="en-US" smtClean="0"/>
              <a:t>‹#›</a:t>
            </a:fld>
            <a:endParaRPr lang="en-US"/>
          </a:p>
        </p:txBody>
      </p:sp>
    </p:spTree>
    <p:extLst>
      <p:ext uri="{BB962C8B-B14F-4D97-AF65-F5344CB8AC3E}">
        <p14:creationId xmlns:p14="http://schemas.microsoft.com/office/powerpoint/2010/main" val="33421308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117AB95-74F2-254C-A5D1-43E1A02F0FB7}" type="datetimeFigureOut">
              <a:rPr lang="en-US" smtClean="0"/>
              <a:t>8/7/19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B21501-0DAF-A146-BA50-3BCBD2BF725E}" type="slidenum">
              <a:rPr lang="en-US" smtClean="0"/>
              <a:t>‹#›</a:t>
            </a:fld>
            <a:endParaRPr lang="en-US"/>
          </a:p>
        </p:txBody>
      </p:sp>
    </p:spTree>
    <p:extLst>
      <p:ext uri="{BB962C8B-B14F-4D97-AF65-F5344CB8AC3E}">
        <p14:creationId xmlns:p14="http://schemas.microsoft.com/office/powerpoint/2010/main" val="2600765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117AB95-74F2-254C-A5D1-43E1A02F0FB7}" type="datetimeFigureOut">
              <a:rPr lang="en-US" smtClean="0"/>
              <a:t>8/7/19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B21501-0DAF-A146-BA50-3BCBD2BF725E}" type="slidenum">
              <a:rPr lang="en-US" smtClean="0"/>
              <a:t>‹#›</a:t>
            </a:fld>
            <a:endParaRPr lang="en-US"/>
          </a:p>
        </p:txBody>
      </p:sp>
    </p:spTree>
    <p:extLst>
      <p:ext uri="{BB962C8B-B14F-4D97-AF65-F5344CB8AC3E}">
        <p14:creationId xmlns:p14="http://schemas.microsoft.com/office/powerpoint/2010/main" val="2945598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117AB95-74F2-254C-A5D1-43E1A02F0FB7}" type="datetimeFigureOut">
              <a:rPr lang="en-US" smtClean="0"/>
              <a:t>8/7/19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B21501-0DAF-A146-BA50-3BCBD2BF725E}" type="slidenum">
              <a:rPr lang="en-US" smtClean="0"/>
              <a:t>‹#›</a:t>
            </a:fld>
            <a:endParaRPr lang="en-US"/>
          </a:p>
        </p:txBody>
      </p:sp>
    </p:spTree>
    <p:extLst>
      <p:ext uri="{BB962C8B-B14F-4D97-AF65-F5344CB8AC3E}">
        <p14:creationId xmlns:p14="http://schemas.microsoft.com/office/powerpoint/2010/main" val="9965920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117AB95-74F2-254C-A5D1-43E1A02F0FB7}" type="datetimeFigureOut">
              <a:rPr lang="en-US" smtClean="0"/>
              <a:t>8/7/19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B21501-0DAF-A146-BA50-3BCBD2BF725E}"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6805403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117AB95-74F2-254C-A5D1-43E1A02F0FB7}" type="datetimeFigureOut">
              <a:rPr lang="en-US" smtClean="0"/>
              <a:t>8/7/19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B21501-0DAF-A146-BA50-3BCBD2BF725E}" type="slidenum">
              <a:rPr lang="en-US" smtClean="0"/>
              <a:t>‹#›</a:t>
            </a:fld>
            <a:endParaRPr lang="en-US"/>
          </a:p>
        </p:txBody>
      </p:sp>
    </p:spTree>
    <p:extLst>
      <p:ext uri="{BB962C8B-B14F-4D97-AF65-F5344CB8AC3E}">
        <p14:creationId xmlns:p14="http://schemas.microsoft.com/office/powerpoint/2010/main" val="30107202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117AB95-74F2-254C-A5D1-43E1A02F0FB7}" type="datetimeFigureOut">
              <a:rPr lang="en-US" smtClean="0"/>
              <a:t>8/7/19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B21501-0DAF-A146-BA50-3BCBD2BF725E}"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6952494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117AB95-74F2-254C-A5D1-43E1A02F0FB7}" type="datetimeFigureOut">
              <a:rPr lang="en-US" smtClean="0"/>
              <a:t>8/7/19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B21501-0DAF-A146-BA50-3BCBD2BF725E}" type="slidenum">
              <a:rPr lang="en-US" smtClean="0"/>
              <a:t>‹#›</a:t>
            </a:fld>
            <a:endParaRPr lang="en-US"/>
          </a:p>
        </p:txBody>
      </p:sp>
    </p:spTree>
    <p:extLst>
      <p:ext uri="{BB962C8B-B14F-4D97-AF65-F5344CB8AC3E}">
        <p14:creationId xmlns:p14="http://schemas.microsoft.com/office/powerpoint/2010/main" val="20207199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17AB95-74F2-254C-A5D1-43E1A02F0FB7}" type="datetimeFigureOut">
              <a:rPr lang="en-US" smtClean="0"/>
              <a:t>8/7/19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B21501-0DAF-A146-BA50-3BCBD2BF725E}" type="slidenum">
              <a:rPr lang="en-US" smtClean="0"/>
              <a:t>‹#›</a:t>
            </a:fld>
            <a:endParaRPr lang="en-US"/>
          </a:p>
        </p:txBody>
      </p:sp>
    </p:spTree>
    <p:extLst>
      <p:ext uri="{BB962C8B-B14F-4D97-AF65-F5344CB8AC3E}">
        <p14:creationId xmlns:p14="http://schemas.microsoft.com/office/powerpoint/2010/main" val="15877590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17AB95-74F2-254C-A5D1-43E1A02F0FB7}" type="datetimeFigureOut">
              <a:rPr lang="en-US" smtClean="0"/>
              <a:t>8/7/19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B21501-0DAF-A146-BA50-3BCBD2BF725E}" type="slidenum">
              <a:rPr lang="en-US" smtClean="0"/>
              <a:t>‹#›</a:t>
            </a:fld>
            <a:endParaRPr lang="en-US"/>
          </a:p>
        </p:txBody>
      </p:sp>
    </p:spTree>
    <p:extLst>
      <p:ext uri="{BB962C8B-B14F-4D97-AF65-F5344CB8AC3E}">
        <p14:creationId xmlns:p14="http://schemas.microsoft.com/office/powerpoint/2010/main" val="39299170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117AB95-74F2-254C-A5D1-43E1A02F0FB7}" type="datetimeFigureOut">
              <a:rPr lang="en-US" smtClean="0"/>
              <a:t>8/7/19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2B21501-0DAF-A146-BA50-3BCBD2BF725E}" type="slidenum">
              <a:rPr lang="en-US" smtClean="0"/>
              <a:t>‹#›</a:t>
            </a:fld>
            <a:endParaRPr lang="en-US"/>
          </a:p>
        </p:txBody>
      </p:sp>
    </p:spTree>
    <p:extLst>
      <p:ext uri="{BB962C8B-B14F-4D97-AF65-F5344CB8AC3E}">
        <p14:creationId xmlns:p14="http://schemas.microsoft.com/office/powerpoint/2010/main" val="38932704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8.xml"/><Relationship Id="rId5" Type="http://schemas.openxmlformats.org/officeDocument/2006/relationships/image" Target="../media/image1.png"/><Relationship Id="rId4" Type="http://schemas.openxmlformats.org/officeDocument/2006/relationships/hyperlink" Target="http://www.charlottearthurmurray.com/wp-content/uploads/2013/03/misconceptions.jpg"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2E9C9-A9AD-494D-9096-B80876E1A165}"/>
              </a:ext>
            </a:extLst>
          </p:cNvPr>
          <p:cNvSpPr>
            <a:spLocks noGrp="1"/>
          </p:cNvSpPr>
          <p:nvPr>
            <p:ph type="ctrTitle"/>
          </p:nvPr>
        </p:nvSpPr>
        <p:spPr/>
        <p:txBody>
          <a:bodyPr/>
          <a:lstStyle/>
          <a:p>
            <a:r>
              <a:rPr lang="en-US" dirty="0"/>
              <a:t>Academic Integrity “Quiz”</a:t>
            </a:r>
          </a:p>
        </p:txBody>
      </p:sp>
      <p:sp>
        <p:nvSpPr>
          <p:cNvPr id="3" name="Subtitle 2">
            <a:extLst>
              <a:ext uri="{FF2B5EF4-FFF2-40B4-BE49-F238E27FC236}">
                <a16:creationId xmlns:a16="http://schemas.microsoft.com/office/drawing/2014/main" id="{69C0C392-438F-D248-97FA-5771B5FCB7F8}"/>
              </a:ext>
            </a:extLst>
          </p:cNvPr>
          <p:cNvSpPr>
            <a:spLocks noGrp="1"/>
          </p:cNvSpPr>
          <p:nvPr>
            <p:ph type="subTitle" idx="1"/>
          </p:nvPr>
        </p:nvSpPr>
        <p:spPr/>
        <p:txBody>
          <a:bodyPr/>
          <a:lstStyle/>
          <a:p>
            <a:r>
              <a:rPr lang="en-US" dirty="0"/>
              <a:t>Dr. Laurie McNeill</a:t>
            </a:r>
          </a:p>
          <a:p>
            <a:r>
              <a:rPr lang="en-US" dirty="0"/>
              <a:t>University of British Columbia</a:t>
            </a:r>
          </a:p>
        </p:txBody>
      </p:sp>
      <p:pic>
        <p:nvPicPr>
          <p:cNvPr id="6" name="Picture 1" descr="page1image3210964976">
            <a:extLst>
              <a:ext uri="{FF2B5EF4-FFF2-40B4-BE49-F238E27FC236}">
                <a16:creationId xmlns:a16="http://schemas.microsoft.com/office/drawing/2014/main" id="{8D23095C-5427-C142-844B-FE467CE6C7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5858217"/>
            <a:ext cx="1219200" cy="4191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E8BDA814-C649-A540-879C-BEEAA61B0BF1}"/>
              </a:ext>
            </a:extLst>
          </p:cNvPr>
          <p:cNvSpPr/>
          <p:nvPr/>
        </p:nvSpPr>
        <p:spPr>
          <a:xfrm>
            <a:off x="874955" y="100155"/>
            <a:ext cx="8399047" cy="1754326"/>
          </a:xfrm>
          <a:prstGeom prst="rect">
            <a:avLst/>
          </a:prstGeom>
        </p:spPr>
        <p:txBody>
          <a:bodyPr wrap="square">
            <a:spAutoFit/>
          </a:bodyPr>
          <a:lstStyle/>
          <a:p>
            <a:pPr>
              <a:spcAft>
                <a:spcPts val="0"/>
              </a:spcAft>
            </a:pPr>
            <a:r>
              <a:rPr lang="en-CA" b="1" i="1" dirty="0">
                <a:latin typeface="Times New Roman" panose="02020603050405020304" pitchFamily="18" charset="0"/>
                <a:ea typeface="Times New Roman" panose="02020603050405020304" pitchFamily="18" charset="0"/>
                <a:cs typeface="Calibri" panose="020F0502020204030204" pitchFamily="34" charset="0"/>
              </a:rPr>
              <a:t>These materials were designed for you to adopt and adapt. In the spirit of academic integrity, we would appreciate that you acknowledge the original contributors in some way (e.g., this exercise has been adapted from XXXX).</a:t>
            </a:r>
            <a:endParaRPr lang="en-CA" sz="1600" dirty="0">
              <a:latin typeface="Calibri" panose="020F0502020204030204" pitchFamily="34" charset="0"/>
              <a:ea typeface="Calibri" panose="020F0502020204030204" pitchFamily="34" charset="0"/>
              <a:cs typeface="Calibri" panose="020F0502020204030204" pitchFamily="34" charset="0"/>
            </a:endParaRPr>
          </a:p>
          <a:p>
            <a:pPr>
              <a:spcAft>
                <a:spcPts val="0"/>
              </a:spcAft>
            </a:pPr>
            <a:r>
              <a:rPr lang="en-US" b="1" dirty="0">
                <a:latin typeface="Times New Roman" panose="02020603050405020304" pitchFamily="18" charset="0"/>
                <a:ea typeface="Calibri" panose="020F0502020204030204" pitchFamily="34" charset="0"/>
                <a:cs typeface="Calibri" panose="020F0502020204030204" pitchFamily="34" charset="0"/>
              </a:rPr>
              <a:t> </a:t>
            </a:r>
            <a:endParaRPr lang="en-CA" sz="1600" dirty="0">
              <a:latin typeface="Calibri" panose="020F0502020204030204" pitchFamily="34" charset="0"/>
              <a:ea typeface="Calibri" panose="020F0502020204030204" pitchFamily="34" charset="0"/>
              <a:cs typeface="Calibri" panose="020F0502020204030204" pitchFamily="34" charset="0"/>
            </a:endParaRPr>
          </a:p>
          <a:p>
            <a:pPr>
              <a:spcAft>
                <a:spcPts val="0"/>
              </a:spcAft>
            </a:pPr>
            <a:r>
              <a:rPr lang="en-US" b="1" dirty="0">
                <a:latin typeface="Times New Roman" panose="02020603050405020304" pitchFamily="18" charset="0"/>
                <a:ea typeface="Calibri" panose="020F0502020204030204" pitchFamily="34" charset="0"/>
                <a:cs typeface="Calibri" panose="020F0502020204030204" pitchFamily="34" charset="0"/>
              </a:rPr>
              <a:t>Author: Dr. </a:t>
            </a:r>
            <a:r>
              <a:rPr lang="en-CA" b="1" dirty="0">
                <a:latin typeface="Times New Roman" panose="02020603050405020304" pitchFamily="18" charset="0"/>
                <a:ea typeface="Calibri" panose="020F0502020204030204" pitchFamily="34" charset="0"/>
                <a:cs typeface="Calibri" panose="020F0502020204030204" pitchFamily="34" charset="0"/>
              </a:rPr>
              <a:t>Laurie McNeill</a:t>
            </a:r>
            <a:endParaRPr lang="en-CA" sz="1600" dirty="0">
              <a:latin typeface="Calibri" panose="020F0502020204030204" pitchFamily="34" charset="0"/>
              <a:ea typeface="Calibri" panose="020F0502020204030204" pitchFamily="34" charset="0"/>
              <a:cs typeface="Calibri" panose="020F0502020204030204" pitchFamily="34" charset="0"/>
            </a:endParaRPr>
          </a:p>
          <a:p>
            <a:pPr>
              <a:spcAft>
                <a:spcPts val="0"/>
              </a:spcAft>
            </a:pPr>
            <a:r>
              <a:rPr lang="en-US" b="1" dirty="0">
                <a:latin typeface="Times New Roman" panose="02020603050405020304" pitchFamily="18" charset="0"/>
                <a:ea typeface="Calibri" panose="020F0502020204030204" pitchFamily="34" charset="0"/>
                <a:cs typeface="Calibri" panose="020F0502020204030204" pitchFamily="34" charset="0"/>
              </a:rPr>
              <a:t>Activity: Academic Integrity “Quiz”</a:t>
            </a:r>
            <a:endParaRPr lang="en-CA" sz="16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27C7C414-C9BB-6D4C-B625-0E91FE6F997D}"/>
              </a:ext>
            </a:extLst>
          </p:cNvPr>
          <p:cNvSpPr txBox="1"/>
          <p:nvPr/>
        </p:nvSpPr>
        <p:spPr>
          <a:xfrm>
            <a:off x="2065468" y="5853799"/>
            <a:ext cx="7293685" cy="707886"/>
          </a:xfrm>
          <a:prstGeom prst="rect">
            <a:avLst/>
          </a:prstGeom>
          <a:noFill/>
        </p:spPr>
        <p:txBody>
          <a:bodyPr wrap="square" rtlCol="0">
            <a:spAutoFit/>
          </a:bodyPr>
          <a:lstStyle/>
          <a:p>
            <a:r>
              <a:rPr lang="en-US" sz="1000" dirty="0">
                <a:solidFill>
                  <a:schemeClr val="bg1">
                    <a:lumMod val="50000"/>
                  </a:schemeClr>
                </a:solidFill>
              </a:rPr>
              <a:t>© Laurie McNeill. Open Access This handout is distributed under the terms of the Creative Commons Attribution 4.0 International License (http://</a:t>
            </a:r>
            <a:r>
              <a:rPr lang="en-US" sz="1000" dirty="0" err="1">
                <a:solidFill>
                  <a:schemeClr val="bg1">
                    <a:lumMod val="50000"/>
                  </a:schemeClr>
                </a:solidFill>
              </a:rPr>
              <a:t>creativecommons.org</a:t>
            </a:r>
            <a:r>
              <a:rPr lang="en-US" sz="1000" dirty="0">
                <a:solidFill>
                  <a:schemeClr val="bg1">
                    <a:lumMod val="50000"/>
                  </a:schemeClr>
                </a:solidFill>
              </a:rPr>
              <a:t>/licenses/by/4.0/), which permits unrestricted use, distribution, and reproduction in any medium, provided you give appropriate credit to the original author(s) and the source, provide a link to the Creative Commons license, and indicate if changes were made. </a:t>
            </a:r>
          </a:p>
        </p:txBody>
      </p:sp>
    </p:spTree>
    <p:extLst>
      <p:ext uri="{BB962C8B-B14F-4D97-AF65-F5344CB8AC3E}">
        <p14:creationId xmlns:p14="http://schemas.microsoft.com/office/powerpoint/2010/main" val="60074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5">
                    <a:lumMod val="50000"/>
                  </a:schemeClr>
                </a:solidFill>
              </a:rPr>
              <a:t>Confirming our understanding of academic integrity</a:t>
            </a:r>
          </a:p>
        </p:txBody>
      </p:sp>
      <p:pic>
        <p:nvPicPr>
          <p:cNvPr id="6" name="Content Placeholder 5" descr="3fc0934ea6895ca46444da205557ed1f.jpg"/>
          <p:cNvPicPr>
            <a:picLocks noGrp="1" noChangeAspect="1"/>
          </p:cNvPicPr>
          <p:nvPr>
            <p:ph type="pic" idx="4294967295"/>
          </p:nvPr>
        </p:nvPicPr>
        <p:blipFill>
          <a:blip r:embed="rId3">
            <a:extLst>
              <a:ext uri="{28A0092B-C50C-407E-A947-70E740481C1C}">
                <a14:useLocalDpi xmlns:a14="http://schemas.microsoft.com/office/drawing/2010/main" val="0"/>
              </a:ext>
            </a:extLst>
          </a:blip>
          <a:srcRect l="-16667" r="-16667"/>
          <a:stretch>
            <a:fillRect/>
          </a:stretch>
        </p:blipFill>
        <p:spPr>
          <a:xfrm>
            <a:off x="2449713" y="1769035"/>
            <a:ext cx="4940791" cy="3832666"/>
          </a:xfrm>
        </p:spPr>
      </p:pic>
      <p:pic>
        <p:nvPicPr>
          <p:cNvPr id="4" name="Picture 1" descr="page1image3210964976">
            <a:extLst>
              <a:ext uri="{FF2B5EF4-FFF2-40B4-BE49-F238E27FC236}">
                <a16:creationId xmlns:a16="http://schemas.microsoft.com/office/drawing/2014/main" id="{A2B80D2F-8591-D848-AD5E-92242C2270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5858217"/>
            <a:ext cx="1219200" cy="4191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D14C0D1-772A-EF49-AAE0-0CBBDD07531D}"/>
              </a:ext>
            </a:extLst>
          </p:cNvPr>
          <p:cNvSpPr txBox="1"/>
          <p:nvPr/>
        </p:nvSpPr>
        <p:spPr>
          <a:xfrm>
            <a:off x="2065468" y="5853799"/>
            <a:ext cx="7293685" cy="707886"/>
          </a:xfrm>
          <a:prstGeom prst="rect">
            <a:avLst/>
          </a:prstGeom>
          <a:noFill/>
        </p:spPr>
        <p:txBody>
          <a:bodyPr wrap="square" rtlCol="0">
            <a:spAutoFit/>
          </a:bodyPr>
          <a:lstStyle/>
          <a:p>
            <a:r>
              <a:rPr lang="en-US" sz="1000" dirty="0">
                <a:solidFill>
                  <a:schemeClr val="bg1">
                    <a:lumMod val="50000"/>
                  </a:schemeClr>
                </a:solidFill>
              </a:rPr>
              <a:t>© Laurie McNeill. Open Access This handout is distributed under the terms of the Creative Commons Attribution 4.0 International License (http://</a:t>
            </a:r>
            <a:r>
              <a:rPr lang="en-US" sz="1000" dirty="0" err="1">
                <a:solidFill>
                  <a:schemeClr val="bg1">
                    <a:lumMod val="50000"/>
                  </a:schemeClr>
                </a:solidFill>
              </a:rPr>
              <a:t>creativecommons.org</a:t>
            </a:r>
            <a:r>
              <a:rPr lang="en-US" sz="1000" dirty="0">
                <a:solidFill>
                  <a:schemeClr val="bg1">
                    <a:lumMod val="50000"/>
                  </a:schemeClr>
                </a:solidFill>
              </a:rPr>
              <a:t>/licenses/by/4.0/), which permits unrestricted use, distribution, and reproduction in any medium, provided you give appropriate credit to the original author(s) and the source, provide a link to the Creative Commons license, and indicate if changes were made. </a:t>
            </a:r>
          </a:p>
        </p:txBody>
      </p:sp>
    </p:spTree>
    <p:extLst>
      <p:ext uri="{BB962C8B-B14F-4D97-AF65-F5344CB8AC3E}">
        <p14:creationId xmlns:p14="http://schemas.microsoft.com/office/powerpoint/2010/main" val="30010739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56716" y="1498604"/>
            <a:ext cx="4217286" cy="4542757"/>
          </a:xfrm>
        </p:spPr>
        <p:txBody>
          <a:bodyPr>
            <a:normAutofit fontScale="92500"/>
          </a:bodyPr>
          <a:lstStyle/>
          <a:p>
            <a:pPr marL="514350" indent="-514350">
              <a:buFont typeface="+mj-lt"/>
              <a:buAutoNum type="arabicPeriod"/>
            </a:pPr>
            <a:r>
              <a:rPr lang="en-US" sz="2400" dirty="0"/>
              <a:t>I looked at different websites (or articles, books, etc.) just to get ideas</a:t>
            </a:r>
          </a:p>
          <a:p>
            <a:pPr marL="514350" indent="-514350">
              <a:buFont typeface="+mj-lt"/>
              <a:buAutoNum type="arabicPeriod"/>
            </a:pPr>
            <a:r>
              <a:rPr lang="en-US" sz="2400" dirty="0"/>
              <a:t>I refer to information that would be known to my readers (aka “common knowledge”), e.g., “WWII started in 1939.”</a:t>
            </a:r>
          </a:p>
          <a:p>
            <a:pPr marL="514350" indent="-514350">
              <a:buFont typeface="+mj-lt"/>
              <a:buAutoNum type="arabicPeriod"/>
            </a:pPr>
            <a:r>
              <a:rPr lang="en-US" sz="2400" dirty="0"/>
              <a:t>I used ideas from a source, but I put them in my own words.</a:t>
            </a:r>
          </a:p>
        </p:txBody>
      </p:sp>
      <p:sp>
        <p:nvSpPr>
          <p:cNvPr id="4" name="Text Placeholder 3"/>
          <p:cNvSpPr>
            <a:spLocks noGrp="1"/>
          </p:cNvSpPr>
          <p:nvPr>
            <p:ph type="body" sz="half" idx="2"/>
          </p:nvPr>
        </p:nvSpPr>
        <p:spPr>
          <a:xfrm>
            <a:off x="677333" y="541429"/>
            <a:ext cx="4083127" cy="1237675"/>
          </a:xfrm>
        </p:spPr>
        <p:txBody>
          <a:bodyPr>
            <a:normAutofit/>
          </a:bodyPr>
          <a:lstStyle/>
          <a:p>
            <a:r>
              <a:rPr lang="en-US" sz="3200" dirty="0"/>
              <a:t>Should you cite in these cases?</a:t>
            </a:r>
          </a:p>
        </p:txBody>
      </p:sp>
      <p:pic>
        <p:nvPicPr>
          <p:cNvPr id="6" name="Picture 5">
            <a:extLst>
              <a:ext uri="{FF2B5EF4-FFF2-40B4-BE49-F238E27FC236}">
                <a16:creationId xmlns:a16="http://schemas.microsoft.com/office/drawing/2014/main" id="{7089B7C4-248E-BB49-89E3-74670AA8D0C3}"/>
              </a:ext>
            </a:extLst>
          </p:cNvPr>
          <p:cNvPicPr>
            <a:picLocks noChangeAspect="1"/>
          </p:cNvPicPr>
          <p:nvPr/>
        </p:nvPicPr>
        <p:blipFill>
          <a:blip r:embed="rId3"/>
          <a:stretch>
            <a:fillRect/>
          </a:stretch>
        </p:blipFill>
        <p:spPr>
          <a:xfrm>
            <a:off x="677333" y="2142671"/>
            <a:ext cx="3810000" cy="2540000"/>
          </a:xfrm>
          <a:prstGeom prst="rect">
            <a:avLst/>
          </a:prstGeom>
        </p:spPr>
      </p:pic>
      <p:sp>
        <p:nvSpPr>
          <p:cNvPr id="2" name="TextBox 1">
            <a:extLst>
              <a:ext uri="{FF2B5EF4-FFF2-40B4-BE49-F238E27FC236}">
                <a16:creationId xmlns:a16="http://schemas.microsoft.com/office/drawing/2014/main" id="{6DD7B580-704D-D34D-B57B-6D7843FB24C6}"/>
              </a:ext>
            </a:extLst>
          </p:cNvPr>
          <p:cNvSpPr txBox="1"/>
          <p:nvPr/>
        </p:nvSpPr>
        <p:spPr>
          <a:xfrm>
            <a:off x="4388721" y="347324"/>
            <a:ext cx="5187346" cy="646331"/>
          </a:xfrm>
          <a:prstGeom prst="rect">
            <a:avLst/>
          </a:prstGeom>
          <a:noFill/>
        </p:spPr>
        <p:txBody>
          <a:bodyPr wrap="square" rtlCol="0">
            <a:spAutoFit/>
          </a:bodyPr>
          <a:lstStyle/>
          <a:p>
            <a:r>
              <a:rPr lang="en-US" dirty="0">
                <a:hlinkClick r:id="rId4"/>
              </a:rPr>
              <a:t>http://www.charlottearthurmurray.com/wp-content/uploads/2013/03/misconceptions.jpg</a:t>
            </a:r>
            <a:r>
              <a:rPr lang="en-US" dirty="0"/>
              <a:t> </a:t>
            </a:r>
          </a:p>
        </p:txBody>
      </p:sp>
      <p:pic>
        <p:nvPicPr>
          <p:cNvPr id="7" name="Picture 1" descr="page1image3210964976">
            <a:extLst>
              <a:ext uri="{FF2B5EF4-FFF2-40B4-BE49-F238E27FC236}">
                <a16:creationId xmlns:a16="http://schemas.microsoft.com/office/drawing/2014/main" id="{A39BE8DA-778E-DB41-ABAA-A291722711E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5858217"/>
            <a:ext cx="1219200" cy="41910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9E3ECC3E-563A-C142-BF2B-5617EC52E561}"/>
              </a:ext>
            </a:extLst>
          </p:cNvPr>
          <p:cNvSpPr txBox="1"/>
          <p:nvPr/>
        </p:nvSpPr>
        <p:spPr>
          <a:xfrm>
            <a:off x="2065468" y="5853799"/>
            <a:ext cx="7293685" cy="707886"/>
          </a:xfrm>
          <a:prstGeom prst="rect">
            <a:avLst/>
          </a:prstGeom>
          <a:noFill/>
        </p:spPr>
        <p:txBody>
          <a:bodyPr wrap="square" rtlCol="0">
            <a:spAutoFit/>
          </a:bodyPr>
          <a:lstStyle/>
          <a:p>
            <a:r>
              <a:rPr lang="en-US" sz="1000" dirty="0">
                <a:solidFill>
                  <a:schemeClr val="bg1">
                    <a:lumMod val="50000"/>
                  </a:schemeClr>
                </a:solidFill>
              </a:rPr>
              <a:t>© Laurie McNeill. Open Access This handout is distributed under the terms of the Creative Commons Attribution 4.0 International License (http://</a:t>
            </a:r>
            <a:r>
              <a:rPr lang="en-US" sz="1000" dirty="0" err="1">
                <a:solidFill>
                  <a:schemeClr val="bg1">
                    <a:lumMod val="50000"/>
                  </a:schemeClr>
                </a:solidFill>
              </a:rPr>
              <a:t>creativecommons.org</a:t>
            </a:r>
            <a:r>
              <a:rPr lang="en-US" sz="1000" dirty="0">
                <a:solidFill>
                  <a:schemeClr val="bg1">
                    <a:lumMod val="50000"/>
                  </a:schemeClr>
                </a:solidFill>
              </a:rPr>
              <a:t>/licenses/by/4.0/), which permits unrestricted use, distribution, and reproduction in any medium, provided you give appropriate credit to the original author(s) and the source, provide a link to the Creative Commons license, and indicate if changes were made. </a:t>
            </a:r>
          </a:p>
        </p:txBody>
      </p:sp>
    </p:spTree>
    <p:extLst>
      <p:ext uri="{BB962C8B-B14F-4D97-AF65-F5344CB8AC3E}">
        <p14:creationId xmlns:p14="http://schemas.microsoft.com/office/powerpoint/2010/main" val="3133491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Reminder: Acceptable paraphrase </a:t>
            </a:r>
          </a:p>
        </p:txBody>
      </p:sp>
      <p:sp>
        <p:nvSpPr>
          <p:cNvPr id="3" name="Content Placeholder 2"/>
          <p:cNvSpPr>
            <a:spLocks noGrp="1"/>
          </p:cNvSpPr>
          <p:nvPr>
            <p:ph idx="1"/>
          </p:nvPr>
        </p:nvSpPr>
        <p:spPr/>
        <p:txBody>
          <a:bodyPr>
            <a:normAutofit/>
          </a:bodyPr>
          <a:lstStyle/>
          <a:p>
            <a:r>
              <a:rPr lang="en-US" sz="2400" dirty="0"/>
              <a:t>Has reporting expression (or name in citation) AND page number</a:t>
            </a:r>
          </a:p>
          <a:p>
            <a:r>
              <a:rPr lang="en-US" sz="2400" dirty="0"/>
              <a:t>Is 100% in your own words </a:t>
            </a:r>
            <a:r>
              <a:rPr lang="en-US" sz="2400" u="sng" dirty="0"/>
              <a:t>and</a:t>
            </a:r>
            <a:r>
              <a:rPr lang="en-US" sz="2400" dirty="0"/>
              <a:t> sentence structure</a:t>
            </a:r>
          </a:p>
          <a:p>
            <a:r>
              <a:rPr lang="en-US" sz="2400" u="sng" dirty="0"/>
              <a:t>Accurately</a:t>
            </a:r>
            <a:r>
              <a:rPr lang="en-US" sz="2400" dirty="0"/>
              <a:t> represents the original</a:t>
            </a:r>
          </a:p>
          <a:p>
            <a:r>
              <a:rPr lang="en-US" sz="2400" dirty="0"/>
              <a:t>See Ethical Research Handout* |Canvas </a:t>
            </a:r>
          </a:p>
          <a:p>
            <a:pPr lvl="1"/>
            <a:r>
              <a:rPr lang="en-US" sz="2200" dirty="0"/>
              <a:t>*</a:t>
            </a:r>
            <a:r>
              <a:rPr lang="en-US" sz="2000" dirty="0"/>
              <a:t> Ethical Research Handout on https://</a:t>
            </a:r>
            <a:r>
              <a:rPr lang="en-US" sz="2000" dirty="0" err="1"/>
              <a:t>blogs.ubc.ca</a:t>
            </a:r>
            <a:r>
              <a:rPr lang="en-US" sz="2000" dirty="0"/>
              <a:t>/</a:t>
            </a:r>
            <a:r>
              <a:rPr lang="en-US" sz="2000" dirty="0" err="1"/>
              <a:t>academicintegrity</a:t>
            </a:r>
            <a:r>
              <a:rPr lang="en-US" sz="2000" dirty="0"/>
              <a:t>/pedagogies-of-integrity/</a:t>
            </a:r>
            <a:endParaRPr lang="en-US" sz="2200" dirty="0"/>
          </a:p>
        </p:txBody>
      </p:sp>
      <p:pic>
        <p:nvPicPr>
          <p:cNvPr id="4" name="Picture 1" descr="page1image3210964976">
            <a:extLst>
              <a:ext uri="{FF2B5EF4-FFF2-40B4-BE49-F238E27FC236}">
                <a16:creationId xmlns:a16="http://schemas.microsoft.com/office/drawing/2014/main" id="{E6CDE0FD-81E1-714E-A212-09D15CA8F6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5858217"/>
            <a:ext cx="1219200" cy="4191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04525D6E-7B6F-FB41-B071-24C429CB0BFE}"/>
              </a:ext>
            </a:extLst>
          </p:cNvPr>
          <p:cNvSpPr txBox="1"/>
          <p:nvPr/>
        </p:nvSpPr>
        <p:spPr>
          <a:xfrm>
            <a:off x="2065468" y="5853799"/>
            <a:ext cx="7293685" cy="707886"/>
          </a:xfrm>
          <a:prstGeom prst="rect">
            <a:avLst/>
          </a:prstGeom>
          <a:noFill/>
        </p:spPr>
        <p:txBody>
          <a:bodyPr wrap="square" rtlCol="0">
            <a:spAutoFit/>
          </a:bodyPr>
          <a:lstStyle/>
          <a:p>
            <a:r>
              <a:rPr lang="en-US" sz="1000" dirty="0">
                <a:solidFill>
                  <a:schemeClr val="bg1">
                    <a:lumMod val="50000"/>
                  </a:schemeClr>
                </a:solidFill>
              </a:rPr>
              <a:t>© Laurie McNeill. Open Access This handout is distributed under the terms of the Creative Commons Attribution 4.0 International License (http://</a:t>
            </a:r>
            <a:r>
              <a:rPr lang="en-US" sz="1000" dirty="0" err="1">
                <a:solidFill>
                  <a:schemeClr val="bg1">
                    <a:lumMod val="50000"/>
                  </a:schemeClr>
                </a:solidFill>
              </a:rPr>
              <a:t>creativecommons.org</a:t>
            </a:r>
            <a:r>
              <a:rPr lang="en-US" sz="1000" dirty="0">
                <a:solidFill>
                  <a:schemeClr val="bg1">
                    <a:lumMod val="50000"/>
                  </a:schemeClr>
                </a:solidFill>
              </a:rPr>
              <a:t>/licenses/by/4.0/), which permits unrestricted use, distribution, and reproduction in any medium, provided you give appropriate credit to the original author(s) and the source, provide a link to the Creative Commons license, and indicate if changes were made. </a:t>
            </a:r>
          </a:p>
        </p:txBody>
      </p:sp>
    </p:spTree>
    <p:extLst>
      <p:ext uri="{BB962C8B-B14F-4D97-AF65-F5344CB8AC3E}">
        <p14:creationId xmlns:p14="http://schemas.microsoft.com/office/powerpoint/2010/main" val="1163532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Acceptable or Unacceptable Paraphrase?</a:t>
            </a:r>
          </a:p>
        </p:txBody>
      </p:sp>
      <p:sp>
        <p:nvSpPr>
          <p:cNvPr id="5" name="Content Placeholder 4"/>
          <p:cNvSpPr>
            <a:spLocks noGrp="1"/>
          </p:cNvSpPr>
          <p:nvPr>
            <p:ph sz="half" idx="1"/>
          </p:nvPr>
        </p:nvSpPr>
        <p:spPr/>
        <p:txBody>
          <a:bodyPr/>
          <a:lstStyle/>
          <a:p>
            <a:r>
              <a:rPr lang="en-CA" dirty="0"/>
              <a:t>Original: </a:t>
            </a:r>
          </a:p>
          <a:p>
            <a:r>
              <a:rPr lang="en-CA" dirty="0"/>
              <a:t>What saved Sienkiewicz-Mercer from languishing in the institution was her ability, using very limited means, to connect with those around her. </a:t>
            </a:r>
          </a:p>
          <a:p>
            <a:endParaRPr lang="en-CA" dirty="0"/>
          </a:p>
          <a:p>
            <a:pPr marL="0" indent="0">
              <a:buNone/>
            </a:pPr>
            <a:r>
              <a:rPr lang="en-CA" dirty="0"/>
              <a:t>  </a:t>
            </a:r>
            <a:endParaRPr lang="en-US" dirty="0"/>
          </a:p>
          <a:p>
            <a:endParaRPr lang="en-US" dirty="0"/>
          </a:p>
        </p:txBody>
      </p:sp>
      <p:sp>
        <p:nvSpPr>
          <p:cNvPr id="6" name="Content Placeholder 5"/>
          <p:cNvSpPr>
            <a:spLocks noGrp="1"/>
          </p:cNvSpPr>
          <p:nvPr>
            <p:ph sz="half" idx="2"/>
          </p:nvPr>
        </p:nvSpPr>
        <p:spPr/>
        <p:txBody>
          <a:bodyPr/>
          <a:lstStyle/>
          <a:p>
            <a:r>
              <a:rPr lang="en-CA" dirty="0"/>
              <a:t>The only thing that prevented her from languishing in an institution was her ability to connect with people around her by using nothing but eye movements  (</a:t>
            </a:r>
            <a:r>
              <a:rPr lang="en-CA" dirty="0" err="1"/>
              <a:t>Couser</a:t>
            </a:r>
            <a:r>
              <a:rPr lang="en-CA" dirty="0"/>
              <a:t> 42).</a:t>
            </a:r>
            <a:endParaRPr lang="en-US" dirty="0"/>
          </a:p>
        </p:txBody>
      </p:sp>
      <p:pic>
        <p:nvPicPr>
          <p:cNvPr id="7" name="Picture 1" descr="page1image3210964976">
            <a:extLst>
              <a:ext uri="{FF2B5EF4-FFF2-40B4-BE49-F238E27FC236}">
                <a16:creationId xmlns:a16="http://schemas.microsoft.com/office/drawing/2014/main" id="{F803C60B-3033-F847-8A4C-EB3F67425A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5858217"/>
            <a:ext cx="1219200" cy="41910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D5B17380-27E7-D84F-BD28-8DB1A5B6090D}"/>
              </a:ext>
            </a:extLst>
          </p:cNvPr>
          <p:cNvSpPr txBox="1"/>
          <p:nvPr/>
        </p:nvSpPr>
        <p:spPr>
          <a:xfrm>
            <a:off x="2065468" y="5853799"/>
            <a:ext cx="7293685" cy="707886"/>
          </a:xfrm>
          <a:prstGeom prst="rect">
            <a:avLst/>
          </a:prstGeom>
          <a:noFill/>
        </p:spPr>
        <p:txBody>
          <a:bodyPr wrap="square" rtlCol="0">
            <a:spAutoFit/>
          </a:bodyPr>
          <a:lstStyle/>
          <a:p>
            <a:r>
              <a:rPr lang="en-US" sz="1000" dirty="0">
                <a:solidFill>
                  <a:schemeClr val="bg1">
                    <a:lumMod val="50000"/>
                  </a:schemeClr>
                </a:solidFill>
              </a:rPr>
              <a:t>© Laurie McNeill. Open Access This handout is distributed under the terms of the Creative Commons Attribution 4.0 International License (http://</a:t>
            </a:r>
            <a:r>
              <a:rPr lang="en-US" sz="1000" dirty="0" err="1">
                <a:solidFill>
                  <a:schemeClr val="bg1">
                    <a:lumMod val="50000"/>
                  </a:schemeClr>
                </a:solidFill>
              </a:rPr>
              <a:t>creativecommons.org</a:t>
            </a:r>
            <a:r>
              <a:rPr lang="en-US" sz="1000" dirty="0">
                <a:solidFill>
                  <a:schemeClr val="bg1">
                    <a:lumMod val="50000"/>
                  </a:schemeClr>
                </a:solidFill>
              </a:rPr>
              <a:t>/licenses/by/4.0/), which permits unrestricted use, distribution, and reproduction in any medium, provided you give appropriate credit to the original author(s) and the source, provide a link to the Creative Commons license, and indicate if changes were made. </a:t>
            </a:r>
          </a:p>
        </p:txBody>
      </p:sp>
    </p:spTree>
    <p:extLst>
      <p:ext uri="{BB962C8B-B14F-4D97-AF65-F5344CB8AC3E}">
        <p14:creationId xmlns:p14="http://schemas.microsoft.com/office/powerpoint/2010/main" val="34643472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Acceptable or Unacceptable Paraphrase?</a:t>
            </a:r>
          </a:p>
        </p:txBody>
      </p:sp>
      <p:sp>
        <p:nvSpPr>
          <p:cNvPr id="3" name="Content Placeholder 2"/>
          <p:cNvSpPr>
            <a:spLocks noGrp="1"/>
          </p:cNvSpPr>
          <p:nvPr>
            <p:ph sz="half" idx="1"/>
          </p:nvPr>
        </p:nvSpPr>
        <p:spPr/>
        <p:txBody>
          <a:bodyPr>
            <a:normAutofit/>
          </a:bodyPr>
          <a:lstStyle/>
          <a:p>
            <a:r>
              <a:rPr lang="en-US" dirty="0"/>
              <a:t>Original: [Autobiography] can personalize and humanize categories of people whose experiences are frequently unseen and unheard….make powerful interventions in debates about social justice, sovereignty, and human rights. [Whitlock 3]</a:t>
            </a:r>
          </a:p>
          <a:p>
            <a:endParaRPr lang="en-US" dirty="0"/>
          </a:p>
        </p:txBody>
      </p:sp>
      <p:sp>
        <p:nvSpPr>
          <p:cNvPr id="4" name="Content Placeholder 3"/>
          <p:cNvSpPr>
            <a:spLocks noGrp="1"/>
          </p:cNvSpPr>
          <p:nvPr>
            <p:ph sz="half" idx="2"/>
          </p:nvPr>
        </p:nvSpPr>
        <p:spPr/>
        <p:txBody>
          <a:bodyPr/>
          <a:lstStyle/>
          <a:p>
            <a:r>
              <a:rPr lang="en-US" dirty="0"/>
              <a:t>Life narratives have the power to promote public awareness regarding important global issues that may go unnoticed by the international community (Whitlock 3). </a:t>
            </a:r>
          </a:p>
          <a:p>
            <a:endParaRPr lang="en-US" dirty="0"/>
          </a:p>
        </p:txBody>
      </p:sp>
      <p:pic>
        <p:nvPicPr>
          <p:cNvPr id="5" name="Picture 1" descr="page1image3210964976">
            <a:extLst>
              <a:ext uri="{FF2B5EF4-FFF2-40B4-BE49-F238E27FC236}">
                <a16:creationId xmlns:a16="http://schemas.microsoft.com/office/drawing/2014/main" id="{54DA816E-EB87-6E40-B552-717BE5EECD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5858217"/>
            <a:ext cx="1219200" cy="4191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E5407FA9-AF95-1942-BEC0-66B51615207B}"/>
              </a:ext>
            </a:extLst>
          </p:cNvPr>
          <p:cNvSpPr txBox="1"/>
          <p:nvPr/>
        </p:nvSpPr>
        <p:spPr>
          <a:xfrm>
            <a:off x="2065468" y="5853799"/>
            <a:ext cx="7293685" cy="707886"/>
          </a:xfrm>
          <a:prstGeom prst="rect">
            <a:avLst/>
          </a:prstGeom>
          <a:noFill/>
        </p:spPr>
        <p:txBody>
          <a:bodyPr wrap="square" rtlCol="0">
            <a:spAutoFit/>
          </a:bodyPr>
          <a:lstStyle/>
          <a:p>
            <a:r>
              <a:rPr lang="en-US" sz="1000" dirty="0">
                <a:solidFill>
                  <a:schemeClr val="bg1">
                    <a:lumMod val="50000"/>
                  </a:schemeClr>
                </a:solidFill>
              </a:rPr>
              <a:t>© Laurie McNeill. Open Access This handout is distributed under the terms of the Creative Commons Attribution 4.0 International License (http://</a:t>
            </a:r>
            <a:r>
              <a:rPr lang="en-US" sz="1000" dirty="0" err="1">
                <a:solidFill>
                  <a:schemeClr val="bg1">
                    <a:lumMod val="50000"/>
                  </a:schemeClr>
                </a:solidFill>
              </a:rPr>
              <a:t>creativecommons.org</a:t>
            </a:r>
            <a:r>
              <a:rPr lang="en-US" sz="1000" dirty="0">
                <a:solidFill>
                  <a:schemeClr val="bg1">
                    <a:lumMod val="50000"/>
                  </a:schemeClr>
                </a:solidFill>
              </a:rPr>
              <a:t>/licenses/by/4.0/), which permits unrestricted use, distribution, and reproduction in any medium, provided you give appropriate credit to the original author(s) and the source, provide a link to the Creative Commons license, and indicate if changes were made. </a:t>
            </a:r>
          </a:p>
        </p:txBody>
      </p:sp>
    </p:spTree>
    <p:extLst>
      <p:ext uri="{BB962C8B-B14F-4D97-AF65-F5344CB8AC3E}">
        <p14:creationId xmlns:p14="http://schemas.microsoft.com/office/powerpoint/2010/main" val="16235954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Are these cases of academic misconduct?</a:t>
            </a:r>
          </a:p>
        </p:txBody>
      </p:sp>
      <p:sp>
        <p:nvSpPr>
          <p:cNvPr id="3" name="Content Placeholder 2"/>
          <p:cNvSpPr>
            <a:spLocks noGrp="1"/>
          </p:cNvSpPr>
          <p:nvPr>
            <p:ph idx="1"/>
          </p:nvPr>
        </p:nvSpPr>
        <p:spPr/>
        <p:txBody>
          <a:bodyPr>
            <a:normAutofit fontScale="92500" lnSpcReduction="10000"/>
          </a:bodyPr>
          <a:lstStyle/>
          <a:p>
            <a:r>
              <a:rPr lang="en-US" sz="2400" dirty="0"/>
              <a:t>I listed all the sources I used in my paper at the end, in my Works Cited, but I didn’t always use in-text citations.</a:t>
            </a:r>
          </a:p>
          <a:p>
            <a:r>
              <a:rPr lang="en-US" sz="2400" dirty="0"/>
              <a:t>My mom read my paper and fixed my grammar.</a:t>
            </a:r>
          </a:p>
          <a:p>
            <a:r>
              <a:rPr lang="en-US" sz="2400" dirty="0"/>
              <a:t>My mom read my paper and gave me some feedback. </a:t>
            </a:r>
          </a:p>
          <a:p>
            <a:r>
              <a:rPr lang="en-US" sz="2400" dirty="0"/>
              <a:t>I included a sentence from a source but used a thesaurus to change the words. I did include a page number and reporting expression.</a:t>
            </a:r>
          </a:p>
          <a:p>
            <a:r>
              <a:rPr lang="en-US" sz="2400" dirty="0"/>
              <a:t>My prof said not to use Wikipedia, so I didn’t cite it (though I used it anyway). </a:t>
            </a:r>
          </a:p>
          <a:p>
            <a:r>
              <a:rPr lang="en-US" sz="2400" dirty="0"/>
              <a:t>I cited a source I read about in another article but didn’t read. </a:t>
            </a:r>
          </a:p>
          <a:p>
            <a:endParaRPr lang="en-US" sz="2400" dirty="0"/>
          </a:p>
          <a:p>
            <a:endParaRPr lang="en-US" dirty="0"/>
          </a:p>
        </p:txBody>
      </p:sp>
      <p:pic>
        <p:nvPicPr>
          <p:cNvPr id="4" name="Picture 1" descr="page1image3210964976">
            <a:extLst>
              <a:ext uri="{FF2B5EF4-FFF2-40B4-BE49-F238E27FC236}">
                <a16:creationId xmlns:a16="http://schemas.microsoft.com/office/drawing/2014/main" id="{77743039-1FF6-5D47-8A22-31FDC39BA6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05178"/>
            <a:ext cx="1219200" cy="4191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0E99A7C0-38AF-BF43-AFB5-F8A4363D7B08}"/>
              </a:ext>
            </a:extLst>
          </p:cNvPr>
          <p:cNvSpPr txBox="1"/>
          <p:nvPr/>
        </p:nvSpPr>
        <p:spPr>
          <a:xfrm>
            <a:off x="2065468" y="5853799"/>
            <a:ext cx="7293685" cy="707886"/>
          </a:xfrm>
          <a:prstGeom prst="rect">
            <a:avLst/>
          </a:prstGeom>
          <a:noFill/>
        </p:spPr>
        <p:txBody>
          <a:bodyPr wrap="square" rtlCol="0">
            <a:spAutoFit/>
          </a:bodyPr>
          <a:lstStyle/>
          <a:p>
            <a:r>
              <a:rPr lang="en-US" sz="1000" dirty="0">
                <a:solidFill>
                  <a:schemeClr val="bg1">
                    <a:lumMod val="50000"/>
                  </a:schemeClr>
                </a:solidFill>
              </a:rPr>
              <a:t>© Laurie McNeill. Open Access This handout is distributed under the terms of the Creative Commons Attribution 4.0 International License (http://</a:t>
            </a:r>
            <a:r>
              <a:rPr lang="en-US" sz="1000" dirty="0" err="1">
                <a:solidFill>
                  <a:schemeClr val="bg1">
                    <a:lumMod val="50000"/>
                  </a:schemeClr>
                </a:solidFill>
              </a:rPr>
              <a:t>creativecommons.org</a:t>
            </a:r>
            <a:r>
              <a:rPr lang="en-US" sz="1000" dirty="0">
                <a:solidFill>
                  <a:schemeClr val="bg1">
                    <a:lumMod val="50000"/>
                  </a:schemeClr>
                </a:solidFill>
              </a:rPr>
              <a:t>/licenses/by/4.0/), which permits unrestricted use, distribution, and reproduction in any medium, provided you give appropriate credit to the original author(s) and the source, provide a link to the Creative Commons license, and indicate if changes were made. </a:t>
            </a:r>
          </a:p>
        </p:txBody>
      </p:sp>
    </p:spTree>
    <p:extLst>
      <p:ext uri="{BB962C8B-B14F-4D97-AF65-F5344CB8AC3E}">
        <p14:creationId xmlns:p14="http://schemas.microsoft.com/office/powerpoint/2010/main" val="4148944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367FE-AE64-8340-95A2-DAFF761845A5}"/>
              </a:ext>
            </a:extLst>
          </p:cNvPr>
          <p:cNvSpPr>
            <a:spLocks noGrp="1"/>
          </p:cNvSpPr>
          <p:nvPr>
            <p:ph type="title"/>
          </p:nvPr>
        </p:nvSpPr>
        <p:spPr/>
        <p:txBody>
          <a:bodyPr/>
          <a:lstStyle/>
          <a:p>
            <a:r>
              <a:rPr lang="en-US" dirty="0"/>
              <a:t>Problems &amp; solutions</a:t>
            </a:r>
          </a:p>
        </p:txBody>
      </p:sp>
      <p:sp>
        <p:nvSpPr>
          <p:cNvPr id="3" name="Content Placeholder 2">
            <a:extLst>
              <a:ext uri="{FF2B5EF4-FFF2-40B4-BE49-F238E27FC236}">
                <a16:creationId xmlns:a16="http://schemas.microsoft.com/office/drawing/2014/main" id="{99C62542-C1DC-3F42-B5DA-5244C12D20B2}"/>
              </a:ext>
            </a:extLst>
          </p:cNvPr>
          <p:cNvSpPr>
            <a:spLocks noGrp="1"/>
          </p:cNvSpPr>
          <p:nvPr>
            <p:ph idx="1"/>
          </p:nvPr>
        </p:nvSpPr>
        <p:spPr/>
        <p:txBody>
          <a:bodyPr/>
          <a:lstStyle/>
          <a:p>
            <a:r>
              <a:rPr lang="en-US" dirty="0"/>
              <a:t>I guess I didn’t put quotation marks around that phrase in my notes, so I didn’t know I was using the words from the original.</a:t>
            </a:r>
          </a:p>
          <a:p>
            <a:r>
              <a:rPr lang="en-US" dirty="0"/>
              <a:t>I had so many tabs open on my desktop that I was sure who said what. </a:t>
            </a:r>
          </a:p>
          <a:p>
            <a:r>
              <a:rPr lang="en-US" dirty="0"/>
              <a:t>I didn’t know how to cite [various sources]</a:t>
            </a:r>
          </a:p>
          <a:p>
            <a:r>
              <a:rPr lang="en-US" dirty="0"/>
              <a:t>I had 3 papers due in 24 hours and I was really stressed out. </a:t>
            </a:r>
          </a:p>
          <a:p>
            <a:endParaRPr lang="en-US" dirty="0"/>
          </a:p>
        </p:txBody>
      </p:sp>
      <p:pic>
        <p:nvPicPr>
          <p:cNvPr id="4" name="Picture 1" descr="page1image3210964976">
            <a:extLst>
              <a:ext uri="{FF2B5EF4-FFF2-40B4-BE49-F238E27FC236}">
                <a16:creationId xmlns:a16="http://schemas.microsoft.com/office/drawing/2014/main" id="{7EF56164-AB90-D14B-80BC-25702E7767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5858217"/>
            <a:ext cx="1219200" cy="4191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3820343-8600-EE47-AF81-D97DA28C56AF}"/>
              </a:ext>
            </a:extLst>
          </p:cNvPr>
          <p:cNvSpPr txBox="1"/>
          <p:nvPr/>
        </p:nvSpPr>
        <p:spPr>
          <a:xfrm>
            <a:off x="2065468" y="5853799"/>
            <a:ext cx="7293685" cy="707886"/>
          </a:xfrm>
          <a:prstGeom prst="rect">
            <a:avLst/>
          </a:prstGeom>
          <a:noFill/>
        </p:spPr>
        <p:txBody>
          <a:bodyPr wrap="square" rtlCol="0">
            <a:spAutoFit/>
          </a:bodyPr>
          <a:lstStyle/>
          <a:p>
            <a:r>
              <a:rPr lang="en-US" sz="1000" dirty="0">
                <a:solidFill>
                  <a:schemeClr val="bg1">
                    <a:lumMod val="50000"/>
                  </a:schemeClr>
                </a:solidFill>
              </a:rPr>
              <a:t>© Laurie McNeill. Open Access This handout is distributed under the terms of the Creative Commons Attribution 4.0 International License (http://</a:t>
            </a:r>
            <a:r>
              <a:rPr lang="en-US" sz="1000" dirty="0" err="1">
                <a:solidFill>
                  <a:schemeClr val="bg1">
                    <a:lumMod val="50000"/>
                  </a:schemeClr>
                </a:solidFill>
              </a:rPr>
              <a:t>creativecommons.org</a:t>
            </a:r>
            <a:r>
              <a:rPr lang="en-US" sz="1000" dirty="0">
                <a:solidFill>
                  <a:schemeClr val="bg1">
                    <a:lumMod val="50000"/>
                  </a:schemeClr>
                </a:solidFill>
              </a:rPr>
              <a:t>/licenses/by/4.0/), which permits unrestricted use, distribution, and reproduction in any medium, provided you give appropriate credit to the original author(s) and the source, provide a link to the Creative Commons license, and indicate if changes were made. </a:t>
            </a:r>
          </a:p>
        </p:txBody>
      </p:sp>
    </p:spTree>
    <p:extLst>
      <p:ext uri="{BB962C8B-B14F-4D97-AF65-F5344CB8AC3E}">
        <p14:creationId xmlns:p14="http://schemas.microsoft.com/office/powerpoint/2010/main" val="284191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Review our collaboratively-produced definition of academic integrity*:</a:t>
            </a:r>
          </a:p>
        </p:txBody>
      </p:sp>
      <p:sp>
        <p:nvSpPr>
          <p:cNvPr id="3" name="Content Placeholder 2"/>
          <p:cNvSpPr>
            <a:spLocks noGrp="1"/>
          </p:cNvSpPr>
          <p:nvPr>
            <p:ph idx="1"/>
          </p:nvPr>
        </p:nvSpPr>
        <p:spPr/>
        <p:txBody>
          <a:bodyPr>
            <a:normAutofit/>
          </a:bodyPr>
          <a:lstStyle/>
          <a:p>
            <a:r>
              <a:rPr lang="en-US" sz="3200" dirty="0"/>
              <a:t>Would you add, delete, reword any part of it?</a:t>
            </a:r>
          </a:p>
          <a:p>
            <a:r>
              <a:rPr lang="en-US" sz="3200" dirty="0"/>
              <a:t>What parts strike you now as most significant?</a:t>
            </a:r>
          </a:p>
          <a:p>
            <a:pPr marL="0" indent="0">
              <a:buNone/>
            </a:pPr>
            <a:r>
              <a:rPr lang="en-US" sz="2000" dirty="0"/>
              <a:t>*See Defining Academic Integrity Exercise: https://</a:t>
            </a:r>
            <a:r>
              <a:rPr lang="en-US" sz="2000" dirty="0" err="1"/>
              <a:t>blogs.ubc.ca</a:t>
            </a:r>
            <a:r>
              <a:rPr lang="en-US" sz="2000" dirty="0"/>
              <a:t>/</a:t>
            </a:r>
            <a:r>
              <a:rPr lang="en-US" sz="2000" dirty="0" err="1"/>
              <a:t>academicintegrity</a:t>
            </a:r>
            <a:r>
              <a:rPr lang="en-US" sz="2000" dirty="0"/>
              <a:t>/pedagogies-of-integrity/</a:t>
            </a:r>
          </a:p>
        </p:txBody>
      </p:sp>
      <p:pic>
        <p:nvPicPr>
          <p:cNvPr id="4" name="Picture 1" descr="page1image3210964976">
            <a:extLst>
              <a:ext uri="{FF2B5EF4-FFF2-40B4-BE49-F238E27FC236}">
                <a16:creationId xmlns:a16="http://schemas.microsoft.com/office/drawing/2014/main" id="{0A45D98F-E5FE-D947-BA00-391C196389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5858217"/>
            <a:ext cx="1219200" cy="4191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1591253-0A6A-4147-85C0-A105AEBB3E3F}"/>
              </a:ext>
            </a:extLst>
          </p:cNvPr>
          <p:cNvSpPr txBox="1"/>
          <p:nvPr/>
        </p:nvSpPr>
        <p:spPr>
          <a:xfrm>
            <a:off x="2065468" y="5853799"/>
            <a:ext cx="7293685" cy="707886"/>
          </a:xfrm>
          <a:prstGeom prst="rect">
            <a:avLst/>
          </a:prstGeom>
          <a:noFill/>
        </p:spPr>
        <p:txBody>
          <a:bodyPr wrap="square" rtlCol="0">
            <a:spAutoFit/>
          </a:bodyPr>
          <a:lstStyle/>
          <a:p>
            <a:r>
              <a:rPr lang="en-US" sz="1000" dirty="0">
                <a:solidFill>
                  <a:schemeClr val="bg1">
                    <a:lumMod val="50000"/>
                  </a:schemeClr>
                </a:solidFill>
              </a:rPr>
              <a:t>© Laurie McNeill. Open Access This handout is distributed under the terms of the Creative Commons Attribution 4.0 International License (http://</a:t>
            </a:r>
            <a:r>
              <a:rPr lang="en-US" sz="1000" dirty="0" err="1">
                <a:solidFill>
                  <a:schemeClr val="bg1">
                    <a:lumMod val="50000"/>
                  </a:schemeClr>
                </a:solidFill>
              </a:rPr>
              <a:t>creativecommons.org</a:t>
            </a:r>
            <a:r>
              <a:rPr lang="en-US" sz="1000" dirty="0">
                <a:solidFill>
                  <a:schemeClr val="bg1">
                    <a:lumMod val="50000"/>
                  </a:schemeClr>
                </a:solidFill>
              </a:rPr>
              <a:t>/licenses/by/4.0/), which permits unrestricted use, distribution, and reproduction in any medium, provided you give appropriate credit to the original author(s) and the source, provide a link to the Creative Commons license, and indicate if changes were made. </a:t>
            </a:r>
          </a:p>
        </p:txBody>
      </p:sp>
    </p:spTree>
    <p:extLst>
      <p:ext uri="{BB962C8B-B14F-4D97-AF65-F5344CB8AC3E}">
        <p14:creationId xmlns:p14="http://schemas.microsoft.com/office/powerpoint/2010/main" val="213715574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{6BD83F8B-1671-1143-BD47-601DB37E256B}tf10001060</Template>
  <TotalTime>347</TotalTime>
  <Words>1320</Words>
  <Application>Microsoft Macintosh PowerPoint</Application>
  <PresentationFormat>Widescreen</PresentationFormat>
  <Paragraphs>60</Paragraphs>
  <Slides>9</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Times New Roman</vt:lpstr>
      <vt:lpstr>Trebuchet MS</vt:lpstr>
      <vt:lpstr>Wingdings 3</vt:lpstr>
      <vt:lpstr>Facet</vt:lpstr>
      <vt:lpstr>Academic Integrity “Quiz”</vt:lpstr>
      <vt:lpstr>Confirming our understanding of academic integrity</vt:lpstr>
      <vt:lpstr>PowerPoint Presentation</vt:lpstr>
      <vt:lpstr>Reminder: Acceptable paraphrase </vt:lpstr>
      <vt:lpstr>Acceptable or Unacceptable Paraphrase?</vt:lpstr>
      <vt:lpstr>Acceptable or Unacceptable Paraphrase?</vt:lpstr>
      <vt:lpstr>Are these cases of academic misconduct?</vt:lpstr>
      <vt:lpstr>Problems &amp; solutions</vt:lpstr>
      <vt:lpstr>Review our collaboratively-produced definition of academic integrity*: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Academic Integrity “Quiz”</dc:title>
  <dc:creator>Laurie McNeill</dc:creator>
  <cp:lastModifiedBy>Bianca Chui</cp:lastModifiedBy>
  <cp:revision>13</cp:revision>
  <dcterms:created xsi:type="dcterms:W3CDTF">2019-05-28T22:08:36Z</dcterms:created>
  <dcterms:modified xsi:type="dcterms:W3CDTF">2019-08-08T05:03:10Z</dcterms:modified>
</cp:coreProperties>
</file>